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9" r:id="rId5"/>
    <p:sldId id="268" r:id="rId6"/>
    <p:sldId id="259" r:id="rId7"/>
    <p:sldId id="261" r:id="rId8"/>
    <p:sldId id="262" r:id="rId9"/>
    <p:sldId id="263" r:id="rId10"/>
    <p:sldId id="264" r:id="rId11"/>
    <p:sldId id="266" r:id="rId12"/>
    <p:sldId id="265" r:id="rId13"/>
    <p:sldId id="267" r:id="rId14"/>
    <p:sldId id="271" r:id="rId15"/>
    <p:sldId id="270" r:id="rId16"/>
    <p:sldId id="272" r:id="rId17"/>
    <p:sldId id="273" r:id="rId18"/>
    <p:sldId id="274" r:id="rId19"/>
    <p:sldId id="275" r:id="rId20"/>
    <p:sldId id="278" r:id="rId21"/>
    <p:sldId id="279" r:id="rId22"/>
    <p:sldId id="280" r:id="rId23"/>
    <p:sldId id="277" r:id="rId24"/>
    <p:sldId id="281" r:id="rId25"/>
    <p:sldId id="282" r:id="rId26"/>
    <p:sldId id="283" r:id="rId27"/>
    <p:sldId id="285" r:id="rId28"/>
    <p:sldId id="284" r:id="rId29"/>
    <p:sldId id="276" r:id="rId30"/>
    <p:sldId id="28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EA2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70" d="100"/>
          <a:sy n="70"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6088385-4BEE-491E-BD90-555D7D0FC2E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4039433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6088385-4BEE-491E-BD90-555D7D0FC2E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25071430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6088385-4BEE-491E-BD90-555D7D0FC2E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693847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6088385-4BEE-491E-BD90-555D7D0FC2E3}" type="datetimeFigureOut">
              <a:rPr lang="en-GB" smtClean="0"/>
              <a:t>09/09/2024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4045289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6088385-4BEE-491E-BD90-555D7D0FC2E3}" type="datetimeFigureOut">
              <a:rPr lang="en-GB" smtClean="0"/>
              <a:t>09/09/2024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384393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6088385-4BEE-491E-BD90-555D7D0FC2E3}" type="datetimeFigureOut">
              <a:rPr lang="en-GB" smtClean="0"/>
              <a:t>09/09/2024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745294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088385-4BEE-491E-BD90-555D7D0FC2E3}" type="datetimeFigureOut">
              <a:rPr lang="en-GB" smtClean="0"/>
              <a:t>09/09/2024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561277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6088385-4BEE-491E-BD90-555D7D0FC2E3}" type="datetimeFigureOut">
              <a:rPr lang="en-GB" smtClean="0"/>
              <a:t>09/09/2024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2769632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6088385-4BEE-491E-BD90-555D7D0FC2E3}" type="datetimeFigureOut">
              <a:rPr lang="en-GB" smtClean="0"/>
              <a:t>09/09/2024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2531427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6088385-4BEE-491E-BD90-555D7D0FC2E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12336734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6088385-4BEE-491E-BD90-555D7D0FC2E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501646-0D73-4E55-AB58-7BDB5E6C75B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0303223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6088385-4BEE-491E-BD90-555D7D0FC2E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8142561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6088385-4BEE-491E-BD90-555D7D0FC2E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501646-0D73-4E55-AB58-7BDB5E6C75B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317695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6088385-4BEE-491E-BD90-555D7D0FC2E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6560913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6088385-4BEE-491E-BD90-555D7D0FC2E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31947319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6088385-4BEE-491E-BD90-555D7D0FC2E3}"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501646-0D73-4E55-AB58-7BDB5E6C75BB}" type="slidenum">
              <a:rPr lang="en-GB" smtClean="0"/>
              <a:t>‹#›</a:t>
            </a:fld>
            <a:endParaRPr lang="en-GB"/>
          </a:p>
        </p:txBody>
      </p:sp>
    </p:spTree>
    <p:extLst>
      <p:ext uri="{BB962C8B-B14F-4D97-AF65-F5344CB8AC3E}">
        <p14:creationId xmlns:p14="http://schemas.microsoft.com/office/powerpoint/2010/main" val="877379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6088385-4BEE-491E-BD90-555D7D0FC2E3}" type="datetimeFigureOut">
              <a:rPr lang="en-GB" smtClean="0"/>
              <a:t>09/09/2024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6501646-0D73-4E55-AB58-7BDB5E6C75BB}" type="slidenum">
              <a:rPr lang="en-GB" smtClean="0"/>
              <a:t>‹#›</a:t>
            </a:fld>
            <a:endParaRPr lang="en-GB"/>
          </a:p>
        </p:txBody>
      </p:sp>
    </p:spTree>
    <p:extLst>
      <p:ext uri="{BB962C8B-B14F-4D97-AF65-F5344CB8AC3E}">
        <p14:creationId xmlns:p14="http://schemas.microsoft.com/office/powerpoint/2010/main" val="4921871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7644" y="541867"/>
            <a:ext cx="9053689" cy="5724644"/>
          </a:xfrm>
          <a:prstGeom prst="rect">
            <a:avLst/>
          </a:prstGeom>
          <a:noFill/>
        </p:spPr>
        <p:txBody>
          <a:bodyPr wrap="square" rtlCol="0">
            <a:spAutoFit/>
          </a:bodyPr>
          <a:lstStyle/>
          <a:p>
            <a:r>
              <a:rPr lang="en-GB" sz="3600" dirty="0" smtClean="0">
                <a:solidFill>
                  <a:srgbClr val="002060"/>
                </a:solidFill>
              </a:rPr>
              <a:t>Powick Church of England Primary School</a:t>
            </a:r>
          </a:p>
          <a:p>
            <a:endParaRPr lang="en-GB" sz="3600" dirty="0">
              <a:solidFill>
                <a:srgbClr val="002060"/>
              </a:solidFill>
            </a:endParaRPr>
          </a:p>
          <a:p>
            <a:r>
              <a:rPr lang="en-GB" sz="3600" dirty="0" smtClean="0">
                <a:solidFill>
                  <a:srgbClr val="002060"/>
                </a:solidFill>
              </a:rPr>
              <a:t>Relationships and Health Education</a:t>
            </a:r>
          </a:p>
          <a:p>
            <a:endParaRPr lang="en-GB" sz="3600" dirty="0">
              <a:solidFill>
                <a:srgbClr val="002060"/>
              </a:solidFill>
            </a:endParaRPr>
          </a:p>
          <a:p>
            <a:r>
              <a:rPr lang="en-GB" sz="3600" dirty="0" smtClean="0">
                <a:solidFill>
                  <a:srgbClr val="002060"/>
                </a:solidFill>
              </a:rPr>
              <a:t>Information for Parents</a:t>
            </a:r>
          </a:p>
          <a:p>
            <a:endParaRPr lang="en-GB" sz="3600" dirty="0">
              <a:solidFill>
                <a:srgbClr val="002060"/>
              </a:solidFill>
            </a:endParaRPr>
          </a:p>
          <a:p>
            <a:endParaRPr lang="en-GB" sz="3600" dirty="0">
              <a:solidFill>
                <a:srgbClr val="002060"/>
              </a:solidFill>
            </a:endParaRPr>
          </a:p>
          <a:p>
            <a:r>
              <a:rPr lang="en-GB" sz="7200" dirty="0" smtClean="0">
                <a:solidFill>
                  <a:srgbClr val="002060"/>
                </a:solidFill>
              </a:rPr>
              <a:t>Welcome</a:t>
            </a:r>
          </a:p>
          <a:p>
            <a:endParaRPr lang="en-GB" sz="1400" dirty="0" smtClean="0">
              <a:solidFill>
                <a:srgbClr val="002060"/>
              </a:solidFill>
            </a:endParaRPr>
          </a:p>
          <a:p>
            <a:endParaRPr lang="en-GB" sz="1400" dirty="0">
              <a:solidFill>
                <a:srgbClr val="002060"/>
              </a:solidFill>
            </a:endParaRPr>
          </a:p>
          <a:p>
            <a:r>
              <a:rPr lang="en-GB" sz="1400" dirty="0" smtClean="0">
                <a:solidFill>
                  <a:srgbClr val="002060"/>
                </a:solidFill>
              </a:rPr>
              <a:t>Mrs Jane </a:t>
            </a:r>
            <a:r>
              <a:rPr lang="en-GB" sz="1400" dirty="0" smtClean="0">
                <a:solidFill>
                  <a:srgbClr val="002060"/>
                </a:solidFill>
              </a:rPr>
              <a:t>Cluley</a:t>
            </a:r>
            <a:endParaRPr lang="en-GB" sz="1200" dirty="0">
              <a:solidFill>
                <a:srgbClr val="002060"/>
              </a:solidFill>
            </a:endParaRPr>
          </a:p>
        </p:txBody>
      </p:sp>
    </p:spTree>
    <p:extLst>
      <p:ext uri="{BB962C8B-B14F-4D97-AF65-F5344CB8AC3E}">
        <p14:creationId xmlns:p14="http://schemas.microsoft.com/office/powerpoint/2010/main" val="18220725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2533" y="406400"/>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372533" y="1241778"/>
            <a:ext cx="8432800" cy="5262979"/>
          </a:xfrm>
          <a:prstGeom prst="rect">
            <a:avLst/>
          </a:prstGeom>
          <a:noFill/>
        </p:spPr>
        <p:txBody>
          <a:bodyPr wrap="square" rtlCol="0">
            <a:spAutoFit/>
          </a:bodyPr>
          <a:lstStyle/>
          <a:p>
            <a:r>
              <a:rPr lang="en-GB" sz="2800" dirty="0" smtClean="0">
                <a:solidFill>
                  <a:srgbClr val="002060"/>
                </a:solidFill>
              </a:rPr>
              <a:t>The aims </a:t>
            </a:r>
            <a:r>
              <a:rPr lang="en-GB" sz="2800" dirty="0" smtClean="0">
                <a:solidFill>
                  <a:srgbClr val="002060"/>
                </a:solidFill>
              </a:rPr>
              <a:t>are </a:t>
            </a:r>
            <a:r>
              <a:rPr lang="en-GB" sz="2800" dirty="0" smtClean="0">
                <a:solidFill>
                  <a:srgbClr val="002060"/>
                </a:solidFill>
              </a:rPr>
              <a:t>to share with you:</a:t>
            </a:r>
          </a:p>
          <a:p>
            <a:endParaRPr lang="en-GB" sz="2800" dirty="0">
              <a:solidFill>
                <a:srgbClr val="002060"/>
              </a:solidFill>
            </a:endParaRPr>
          </a:p>
          <a:p>
            <a:pPr marL="285750" indent="-285750">
              <a:buFont typeface="Arial" panose="020B0604020202020204" pitchFamily="34" charset="0"/>
              <a:buChar char="•"/>
            </a:pPr>
            <a:r>
              <a:rPr lang="en-GB" sz="2800" dirty="0" smtClean="0">
                <a:solidFill>
                  <a:srgbClr val="002060"/>
                </a:solidFill>
              </a:rPr>
              <a:t>the school’s legal responsibilities on Relationships and Health Education</a:t>
            </a:r>
          </a:p>
          <a:p>
            <a:pPr marL="285750" indent="-285750">
              <a:buFont typeface="Arial" panose="020B0604020202020204" pitchFamily="34" charset="0"/>
              <a:buChar char="•"/>
            </a:pPr>
            <a:endParaRPr lang="en-GB" sz="2800" dirty="0">
              <a:solidFill>
                <a:srgbClr val="002060"/>
              </a:solidFill>
            </a:endParaRPr>
          </a:p>
          <a:p>
            <a:pPr marL="285750" indent="-285750">
              <a:buFont typeface="Arial" panose="020B0604020202020204" pitchFamily="34" charset="0"/>
              <a:buChar char="•"/>
            </a:pPr>
            <a:r>
              <a:rPr lang="en-GB" sz="2800" dirty="0" smtClean="0">
                <a:solidFill>
                  <a:srgbClr val="002060"/>
                </a:solidFill>
              </a:rPr>
              <a:t>the school’s legal obligations on Sex Education </a:t>
            </a:r>
          </a:p>
          <a:p>
            <a:endParaRPr lang="en-GB" sz="2800" dirty="0">
              <a:solidFill>
                <a:srgbClr val="002060"/>
              </a:solidFill>
            </a:endParaRPr>
          </a:p>
          <a:p>
            <a:pPr marL="285750" indent="-285750">
              <a:buFont typeface="Arial" panose="020B0604020202020204" pitchFamily="34" charset="0"/>
              <a:buChar char="•"/>
            </a:pPr>
            <a:r>
              <a:rPr lang="en-GB" sz="2800" dirty="0" smtClean="0">
                <a:solidFill>
                  <a:srgbClr val="002060"/>
                </a:solidFill>
              </a:rPr>
              <a:t>how, what, why and when we intend to teach children</a:t>
            </a:r>
          </a:p>
          <a:p>
            <a:pPr marL="285750" indent="-285750">
              <a:buFont typeface="Arial" panose="020B0604020202020204" pitchFamily="34" charset="0"/>
              <a:buChar char="•"/>
            </a:pPr>
            <a:endParaRPr lang="en-GB" sz="2800" dirty="0">
              <a:solidFill>
                <a:srgbClr val="002060"/>
              </a:solidFill>
            </a:endParaRPr>
          </a:p>
          <a:p>
            <a:pPr marL="285750" lvl="0" indent="-285750">
              <a:buFont typeface="Arial" panose="020B0604020202020204" pitchFamily="34" charset="0"/>
              <a:buChar char="•"/>
            </a:pPr>
            <a:r>
              <a:rPr lang="en-GB" sz="2800" dirty="0" smtClean="0">
                <a:solidFill>
                  <a:srgbClr val="002060"/>
                </a:solidFill>
              </a:rPr>
              <a:t>your </a:t>
            </a:r>
            <a:r>
              <a:rPr lang="en-GB" sz="2800" dirty="0">
                <a:solidFill>
                  <a:srgbClr val="002060"/>
                </a:solidFill>
              </a:rPr>
              <a:t>rights as a parent / carer</a:t>
            </a:r>
          </a:p>
          <a:p>
            <a:pPr marL="285750" indent="-285750">
              <a:buFont typeface="Arial" panose="020B0604020202020204" pitchFamily="34" charset="0"/>
              <a:buChar char="•"/>
            </a:pPr>
            <a:endParaRPr lang="en-GB" sz="2800" dirty="0">
              <a:solidFill>
                <a:srgbClr val="002060"/>
              </a:solidFill>
            </a:endParaRPr>
          </a:p>
        </p:txBody>
      </p:sp>
    </p:spTree>
    <p:extLst>
      <p:ext uri="{BB962C8B-B14F-4D97-AF65-F5344CB8AC3E}">
        <p14:creationId xmlns:p14="http://schemas.microsoft.com/office/powerpoint/2010/main" val="2424272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2533" y="406400"/>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372533" y="1727200"/>
            <a:ext cx="8963378" cy="3108543"/>
          </a:xfrm>
          <a:prstGeom prst="rect">
            <a:avLst/>
          </a:prstGeom>
          <a:noFill/>
        </p:spPr>
        <p:txBody>
          <a:bodyPr wrap="square" rtlCol="0">
            <a:spAutoFit/>
          </a:bodyPr>
          <a:lstStyle/>
          <a:p>
            <a:r>
              <a:rPr lang="en-GB" sz="2800" dirty="0" smtClean="0">
                <a:solidFill>
                  <a:srgbClr val="002060"/>
                </a:solidFill>
              </a:rPr>
              <a:t>The school’s legal responsibilities on Relationships and Health Education:</a:t>
            </a:r>
          </a:p>
          <a:p>
            <a:endParaRPr lang="en-GB" sz="2800" dirty="0">
              <a:solidFill>
                <a:srgbClr val="002060"/>
              </a:solidFill>
            </a:endParaRPr>
          </a:p>
          <a:p>
            <a:r>
              <a:rPr lang="en-GB" sz="2800" dirty="0" smtClean="0">
                <a:solidFill>
                  <a:srgbClr val="002060"/>
                </a:solidFill>
              </a:rPr>
              <a:t>From September 2020 Relationships </a:t>
            </a:r>
            <a:r>
              <a:rPr lang="en-GB" sz="2800" dirty="0">
                <a:solidFill>
                  <a:srgbClr val="002060"/>
                </a:solidFill>
              </a:rPr>
              <a:t>E</a:t>
            </a:r>
            <a:r>
              <a:rPr lang="en-GB" sz="2800" dirty="0" smtClean="0">
                <a:solidFill>
                  <a:srgbClr val="002060"/>
                </a:solidFill>
              </a:rPr>
              <a:t>ducation </a:t>
            </a:r>
            <a:r>
              <a:rPr lang="en-GB" sz="2800" dirty="0" smtClean="0">
                <a:solidFill>
                  <a:srgbClr val="002060"/>
                </a:solidFill>
              </a:rPr>
              <a:t>became compulsory </a:t>
            </a:r>
            <a:r>
              <a:rPr lang="en-GB" sz="2800" dirty="0" smtClean="0">
                <a:solidFill>
                  <a:srgbClr val="002060"/>
                </a:solidFill>
              </a:rPr>
              <a:t>in all primary schools.</a:t>
            </a:r>
          </a:p>
          <a:p>
            <a:endParaRPr lang="en-GB" sz="2800" dirty="0" smtClean="0">
              <a:solidFill>
                <a:srgbClr val="002060"/>
              </a:solidFill>
            </a:endParaRPr>
          </a:p>
          <a:p>
            <a:pPr marL="285750" indent="-285750">
              <a:buFont typeface="Arial" panose="020B0604020202020204" pitchFamily="34" charset="0"/>
              <a:buChar char="•"/>
            </a:pPr>
            <a:endParaRPr lang="en-GB" sz="2800" dirty="0">
              <a:solidFill>
                <a:srgbClr val="002060"/>
              </a:solidFill>
            </a:endParaRPr>
          </a:p>
        </p:txBody>
      </p:sp>
    </p:spTree>
    <p:extLst>
      <p:ext uri="{BB962C8B-B14F-4D97-AF65-F5344CB8AC3E}">
        <p14:creationId xmlns:p14="http://schemas.microsoft.com/office/powerpoint/2010/main" val="42373959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2421" y="394826"/>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482421" y="979601"/>
            <a:ext cx="8557407" cy="4031873"/>
          </a:xfrm>
          <a:prstGeom prst="rect">
            <a:avLst/>
          </a:prstGeom>
          <a:noFill/>
        </p:spPr>
        <p:txBody>
          <a:bodyPr wrap="square" rtlCol="0">
            <a:spAutoFit/>
          </a:bodyPr>
          <a:lstStyle/>
          <a:p>
            <a:endParaRPr lang="en-GB" sz="2800" dirty="0" smtClean="0">
              <a:solidFill>
                <a:srgbClr val="002060"/>
              </a:solidFill>
            </a:endParaRPr>
          </a:p>
          <a:p>
            <a:endParaRPr lang="en-GB" sz="2800" dirty="0">
              <a:solidFill>
                <a:srgbClr val="002060"/>
              </a:solidFill>
            </a:endParaRPr>
          </a:p>
          <a:p>
            <a:r>
              <a:rPr lang="en-GB" sz="2800" dirty="0" smtClean="0">
                <a:solidFill>
                  <a:srgbClr val="002060"/>
                </a:solidFill>
              </a:rPr>
              <a:t>In partnership with you, we build upon the secure, positive relationships that our pupils experience at home from birth and throughout their time with us at Powick CE Primary school.   </a:t>
            </a:r>
            <a:endParaRPr lang="en-GB" sz="3200" dirty="0" smtClean="0">
              <a:solidFill>
                <a:srgbClr val="002060"/>
              </a:solidFill>
            </a:endParaRPr>
          </a:p>
          <a:p>
            <a:pPr marL="457200" indent="-457200">
              <a:buFont typeface="Arial" panose="020B0604020202020204" pitchFamily="34" charset="0"/>
              <a:buChar char="•"/>
            </a:pPr>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pPr marL="285750" indent="-285750">
              <a:buFont typeface="Arial" panose="020B0604020202020204" pitchFamily="34" charset="0"/>
              <a:buChar char="•"/>
            </a:pPr>
            <a:endParaRPr lang="en-GB" sz="2800" dirty="0">
              <a:solidFill>
                <a:srgbClr val="002060"/>
              </a:solidFill>
            </a:endParaRPr>
          </a:p>
        </p:txBody>
      </p:sp>
    </p:spTree>
    <p:extLst>
      <p:ext uri="{BB962C8B-B14F-4D97-AF65-F5344CB8AC3E}">
        <p14:creationId xmlns:p14="http://schemas.microsoft.com/office/powerpoint/2010/main" val="5218035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2533" y="406400"/>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372533" y="1738489"/>
            <a:ext cx="8963378" cy="2723823"/>
          </a:xfrm>
          <a:prstGeom prst="rect">
            <a:avLst/>
          </a:prstGeom>
          <a:noFill/>
        </p:spPr>
        <p:txBody>
          <a:bodyPr wrap="square" rtlCol="0">
            <a:spAutoFit/>
          </a:bodyPr>
          <a:lstStyle/>
          <a:p>
            <a:r>
              <a:rPr lang="en-GB" sz="11500" dirty="0" smtClean="0">
                <a:solidFill>
                  <a:srgbClr val="002060"/>
                </a:solidFill>
              </a:rPr>
              <a:t>Relationships</a:t>
            </a:r>
          </a:p>
          <a:p>
            <a:endParaRPr lang="en-GB" sz="2800" dirty="0" smtClean="0">
              <a:solidFill>
                <a:srgbClr val="002060"/>
              </a:solidFill>
            </a:endParaRPr>
          </a:p>
          <a:p>
            <a:pPr marL="285750" indent="-285750">
              <a:buFont typeface="Arial" panose="020B0604020202020204" pitchFamily="34" charset="0"/>
              <a:buChar char="•"/>
            </a:pPr>
            <a:endParaRPr lang="en-GB" sz="2800" dirty="0">
              <a:solidFill>
                <a:srgbClr val="002060"/>
              </a:solidFill>
            </a:endParaRPr>
          </a:p>
        </p:txBody>
      </p:sp>
      <p:sp>
        <p:nvSpPr>
          <p:cNvPr id="4" name="TextBox 3"/>
          <p:cNvSpPr txBox="1"/>
          <p:nvPr/>
        </p:nvSpPr>
        <p:spPr>
          <a:xfrm>
            <a:off x="372533" y="4617441"/>
            <a:ext cx="8511822" cy="954107"/>
          </a:xfrm>
          <a:prstGeom prst="rect">
            <a:avLst/>
          </a:prstGeom>
          <a:noFill/>
        </p:spPr>
        <p:txBody>
          <a:bodyPr wrap="square" rtlCol="0">
            <a:spAutoFit/>
          </a:bodyPr>
          <a:lstStyle/>
          <a:p>
            <a:r>
              <a:rPr lang="en-GB" sz="2800" dirty="0" smtClean="0">
                <a:solidFill>
                  <a:srgbClr val="002060"/>
                </a:solidFill>
              </a:rPr>
              <a:t>What do you think children should know about relationships?  </a:t>
            </a:r>
            <a:endParaRPr lang="en-GB" sz="2800" dirty="0">
              <a:solidFill>
                <a:srgbClr val="002060"/>
              </a:solidFill>
            </a:endParaRPr>
          </a:p>
        </p:txBody>
      </p:sp>
    </p:spTree>
    <p:extLst>
      <p:ext uri="{BB962C8B-B14F-4D97-AF65-F5344CB8AC3E}">
        <p14:creationId xmlns:p14="http://schemas.microsoft.com/office/powerpoint/2010/main" val="22902876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6755" y="360102"/>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146755" y="1072445"/>
            <a:ext cx="10385777" cy="6801862"/>
          </a:xfrm>
          <a:prstGeom prst="rect">
            <a:avLst/>
          </a:prstGeom>
          <a:noFill/>
        </p:spPr>
        <p:txBody>
          <a:bodyPr wrap="square" rtlCol="0">
            <a:spAutoFit/>
          </a:bodyPr>
          <a:lstStyle/>
          <a:p>
            <a:r>
              <a:rPr lang="en-GB" sz="2800" dirty="0" smtClean="0">
                <a:solidFill>
                  <a:srgbClr val="002060"/>
                </a:solidFill>
              </a:rPr>
              <a:t>Relationships Education in primary schools covers:</a:t>
            </a:r>
          </a:p>
          <a:p>
            <a:pPr marL="457200" indent="-457200">
              <a:buFont typeface="Arial" panose="020B0604020202020204" pitchFamily="34" charset="0"/>
              <a:buChar char="•"/>
            </a:pPr>
            <a:r>
              <a:rPr lang="en-GB" sz="3200" dirty="0">
                <a:solidFill>
                  <a:srgbClr val="002060"/>
                </a:solidFill>
              </a:rPr>
              <a:t>d</a:t>
            </a:r>
            <a:r>
              <a:rPr lang="en-GB" sz="3200" dirty="0" smtClean="0">
                <a:solidFill>
                  <a:srgbClr val="002060"/>
                </a:solidFill>
              </a:rPr>
              <a:t>ifferent kinds of relationships – including friendships, families and people to go to for support</a:t>
            </a:r>
          </a:p>
          <a:p>
            <a:pPr marL="457200" indent="-457200">
              <a:buFont typeface="Arial" panose="020B0604020202020204" pitchFamily="34" charset="0"/>
              <a:buChar char="•"/>
            </a:pPr>
            <a:r>
              <a:rPr lang="en-GB" sz="3200" dirty="0">
                <a:solidFill>
                  <a:srgbClr val="002060"/>
                </a:solidFill>
              </a:rPr>
              <a:t>c</a:t>
            </a:r>
            <a:r>
              <a:rPr lang="en-GB" sz="3200" dirty="0" smtClean="0">
                <a:solidFill>
                  <a:srgbClr val="002060"/>
                </a:solidFill>
              </a:rPr>
              <a:t>haracteristics of healthy relationships</a:t>
            </a:r>
          </a:p>
          <a:p>
            <a:pPr marL="457200" indent="-457200">
              <a:buFont typeface="Arial" panose="020B0604020202020204" pitchFamily="34" charset="0"/>
              <a:buChar char="•"/>
            </a:pPr>
            <a:r>
              <a:rPr lang="en-GB" sz="3200" dirty="0" smtClean="0">
                <a:solidFill>
                  <a:srgbClr val="002060"/>
                </a:solidFill>
              </a:rPr>
              <a:t>how to take turns, treat others with kindness, consideration and respect</a:t>
            </a:r>
          </a:p>
          <a:p>
            <a:pPr marL="457200" indent="-457200">
              <a:buFont typeface="Arial" panose="020B0604020202020204" pitchFamily="34" charset="0"/>
              <a:buChar char="•"/>
            </a:pPr>
            <a:r>
              <a:rPr lang="en-GB" sz="3200" dirty="0" smtClean="0">
                <a:solidFill>
                  <a:srgbClr val="002060"/>
                </a:solidFill>
              </a:rPr>
              <a:t>the importance of honesty, permission seeking and giving, and the concept of personal privacy</a:t>
            </a:r>
          </a:p>
          <a:p>
            <a:pPr marL="457200" indent="-457200">
              <a:buFont typeface="Arial" panose="020B0604020202020204" pitchFamily="34" charset="0"/>
              <a:buChar char="•"/>
            </a:pPr>
            <a:r>
              <a:rPr lang="en-GB" sz="3200" dirty="0" smtClean="0">
                <a:solidFill>
                  <a:srgbClr val="002060"/>
                </a:solidFill>
              </a:rPr>
              <a:t>differences between in/appropriate contact</a:t>
            </a:r>
          </a:p>
          <a:p>
            <a:pPr marL="457200" indent="-457200">
              <a:buFont typeface="Arial" panose="020B0604020202020204" pitchFamily="34" charset="0"/>
              <a:buChar char="•"/>
            </a:pPr>
            <a:r>
              <a:rPr lang="en-GB" sz="3200" dirty="0">
                <a:solidFill>
                  <a:srgbClr val="002060"/>
                </a:solidFill>
              </a:rPr>
              <a:t>p</a:t>
            </a:r>
            <a:r>
              <a:rPr lang="en-GB" sz="3200" dirty="0" smtClean="0">
                <a:solidFill>
                  <a:srgbClr val="002060"/>
                </a:solidFill>
              </a:rPr>
              <a:t>ositive emotional and mental wellbeing</a:t>
            </a:r>
          </a:p>
          <a:p>
            <a:pPr marL="457200" indent="-457200">
              <a:buFont typeface="Arial" panose="020B0604020202020204" pitchFamily="34" charset="0"/>
              <a:buChar char="•"/>
            </a:pPr>
            <a:r>
              <a:rPr lang="en-GB" sz="3200" dirty="0" smtClean="0">
                <a:solidFill>
                  <a:srgbClr val="002060"/>
                </a:solidFill>
              </a:rPr>
              <a:t>how to recognise and report abuse</a:t>
            </a:r>
          </a:p>
          <a:p>
            <a:pPr marL="457200" indent="-457200">
              <a:buFont typeface="Arial" panose="020B0604020202020204" pitchFamily="34" charset="0"/>
              <a:buChar char="•"/>
            </a:pPr>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pPr marL="285750" indent="-285750">
              <a:buFont typeface="Arial" panose="020B0604020202020204" pitchFamily="34" charset="0"/>
              <a:buChar char="•"/>
            </a:pPr>
            <a:endParaRPr lang="en-GB" sz="2800" dirty="0">
              <a:solidFill>
                <a:srgbClr val="002060"/>
              </a:solidFill>
            </a:endParaRPr>
          </a:p>
        </p:txBody>
      </p:sp>
    </p:spTree>
    <p:extLst>
      <p:ext uri="{BB962C8B-B14F-4D97-AF65-F5344CB8AC3E}">
        <p14:creationId xmlns:p14="http://schemas.microsoft.com/office/powerpoint/2010/main" val="25341381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6755" y="360102"/>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146755" y="1072445"/>
            <a:ext cx="10160001" cy="6124754"/>
          </a:xfrm>
          <a:prstGeom prst="rect">
            <a:avLst/>
          </a:prstGeom>
          <a:noFill/>
        </p:spPr>
        <p:txBody>
          <a:bodyPr wrap="square" rtlCol="0">
            <a:spAutoFit/>
          </a:bodyPr>
          <a:lstStyle/>
          <a:p>
            <a:r>
              <a:rPr lang="en-GB" sz="2800" dirty="0" smtClean="0">
                <a:solidFill>
                  <a:srgbClr val="002060"/>
                </a:solidFill>
              </a:rPr>
              <a:t>As a Church of England School, we fully adhere to the </a:t>
            </a:r>
          </a:p>
          <a:p>
            <a:r>
              <a:rPr lang="en-GB" sz="2800" dirty="0" smtClean="0">
                <a:solidFill>
                  <a:srgbClr val="002060"/>
                </a:solidFill>
              </a:rPr>
              <a:t>Church of England Education Office guidelines that Relationships and Health Education will be delivered in a way that affords dignity and shows respect to all who make up our diverse community.  </a:t>
            </a:r>
          </a:p>
          <a:p>
            <a:r>
              <a:rPr lang="en-GB" sz="2800" dirty="0" smtClean="0">
                <a:solidFill>
                  <a:srgbClr val="002060"/>
                </a:solidFill>
              </a:rPr>
              <a:t>Our curriculum is underpinned by two key biblical passages: </a:t>
            </a:r>
          </a:p>
          <a:p>
            <a:endParaRPr lang="en-GB" sz="2800" dirty="0" smtClean="0">
              <a:solidFill>
                <a:srgbClr val="002060"/>
              </a:solidFill>
            </a:endParaRPr>
          </a:p>
          <a:p>
            <a:r>
              <a:rPr lang="en-GB" sz="2800" dirty="0" smtClean="0">
                <a:solidFill>
                  <a:srgbClr val="002060"/>
                </a:solidFill>
              </a:rPr>
              <a:t>So God created humankind in his image, in the image of God he created them. (Genesis I:27) </a:t>
            </a:r>
          </a:p>
          <a:p>
            <a:endParaRPr lang="en-GB" sz="2800" dirty="0" smtClean="0">
              <a:solidFill>
                <a:srgbClr val="002060"/>
              </a:solidFill>
            </a:endParaRPr>
          </a:p>
          <a:p>
            <a:r>
              <a:rPr lang="en-GB" sz="2800" dirty="0" smtClean="0">
                <a:solidFill>
                  <a:srgbClr val="002060"/>
                </a:solidFill>
              </a:rPr>
              <a:t>I have come in order that you might have life—life in all its fullness. (John 10:10)</a:t>
            </a:r>
          </a:p>
          <a:p>
            <a:endParaRPr lang="en-GB" sz="1400" dirty="0">
              <a:solidFill>
                <a:srgbClr val="002060"/>
              </a:solidFill>
            </a:endParaRPr>
          </a:p>
          <a:p>
            <a:endParaRPr lang="en-GB" sz="1400" dirty="0" smtClean="0">
              <a:solidFill>
                <a:srgbClr val="002060"/>
              </a:solidFill>
            </a:endParaRPr>
          </a:p>
          <a:p>
            <a:pPr marL="285750" indent="-285750">
              <a:buFont typeface="Arial" panose="020B0604020202020204" pitchFamily="34" charset="0"/>
              <a:buChar char="•"/>
            </a:pPr>
            <a:endParaRPr lang="en-GB" sz="2800" dirty="0">
              <a:solidFill>
                <a:srgbClr val="002060"/>
              </a:solidFill>
            </a:endParaRPr>
          </a:p>
        </p:txBody>
      </p:sp>
    </p:spTree>
    <p:extLst>
      <p:ext uri="{BB962C8B-B14F-4D97-AF65-F5344CB8AC3E}">
        <p14:creationId xmlns:p14="http://schemas.microsoft.com/office/powerpoint/2010/main" val="4118508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3713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349955" y="1102578"/>
            <a:ext cx="7732889" cy="6186309"/>
          </a:xfrm>
          <a:prstGeom prst="rect">
            <a:avLst/>
          </a:prstGeom>
          <a:noFill/>
        </p:spPr>
        <p:txBody>
          <a:bodyPr wrap="square" rtlCol="0">
            <a:spAutoFit/>
          </a:bodyPr>
          <a:lstStyle/>
          <a:p>
            <a:endParaRPr lang="en-GB" sz="2800" dirty="0" smtClean="0">
              <a:solidFill>
                <a:srgbClr val="002060"/>
              </a:solidFill>
            </a:endParaRPr>
          </a:p>
          <a:p>
            <a:endParaRPr lang="en-GB" sz="2800" dirty="0">
              <a:solidFill>
                <a:srgbClr val="002060"/>
              </a:solidFill>
            </a:endParaRPr>
          </a:p>
          <a:p>
            <a:r>
              <a:rPr lang="en-GB" sz="2800" dirty="0" smtClean="0">
                <a:solidFill>
                  <a:srgbClr val="002060"/>
                </a:solidFill>
              </a:rPr>
              <a:t>We </a:t>
            </a:r>
            <a:r>
              <a:rPr lang="en-GB" sz="2800" dirty="0">
                <a:solidFill>
                  <a:srgbClr val="002060"/>
                </a:solidFill>
              </a:rPr>
              <a:t>believe that we have a duty to educate pupils to understand the rights of all people to live freely within their sexual orientation or gender identity without discrimination, therefore fulfilling our duty to prepare pupils to live in modern Britain. </a:t>
            </a:r>
            <a:endParaRPr lang="en-GB" sz="2800" dirty="0" smtClean="0">
              <a:solidFill>
                <a:srgbClr val="002060"/>
              </a:solidFill>
            </a:endParaRPr>
          </a:p>
          <a:p>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pPr marL="285750" indent="-285750">
              <a:buFont typeface="Arial" panose="020B0604020202020204" pitchFamily="34" charset="0"/>
              <a:buChar char="•"/>
            </a:pPr>
            <a:endParaRPr lang="en-GB" sz="2800" dirty="0">
              <a:solidFill>
                <a:srgbClr val="002060"/>
              </a:solidFill>
            </a:endParaRPr>
          </a:p>
        </p:txBody>
      </p:sp>
    </p:spTree>
    <p:extLst>
      <p:ext uri="{BB962C8B-B14F-4D97-AF65-F5344CB8AC3E}">
        <p14:creationId xmlns:p14="http://schemas.microsoft.com/office/powerpoint/2010/main" val="36539534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3713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349955" y="1102578"/>
            <a:ext cx="11373472" cy="5693866"/>
          </a:xfrm>
          <a:prstGeom prst="rect">
            <a:avLst/>
          </a:prstGeom>
          <a:noFill/>
        </p:spPr>
        <p:txBody>
          <a:bodyPr wrap="square" rtlCol="0">
            <a:spAutoFit/>
          </a:bodyPr>
          <a:lstStyle/>
          <a:p>
            <a:r>
              <a:rPr lang="en-GB" sz="2800" dirty="0" smtClean="0">
                <a:solidFill>
                  <a:srgbClr val="002060"/>
                </a:solidFill>
              </a:rPr>
              <a:t>Lesbian</a:t>
            </a:r>
            <a:r>
              <a:rPr lang="en-GB" sz="2800" dirty="0" smtClean="0">
                <a:solidFill>
                  <a:srgbClr val="002060"/>
                </a:solidFill>
              </a:rPr>
              <a:t>, Gay, Bisexual, Trans-sexual, Questioning+  (</a:t>
            </a:r>
            <a:r>
              <a:rPr lang="en-GB" sz="2800" dirty="0">
                <a:solidFill>
                  <a:srgbClr val="002060"/>
                </a:solidFill>
              </a:rPr>
              <a:t>LGBTQ+ “</a:t>
            </a:r>
            <a:r>
              <a:rPr lang="en-GB" sz="2800" dirty="0" smtClean="0">
                <a:solidFill>
                  <a:srgbClr val="002060"/>
                </a:solidFill>
              </a:rPr>
              <a:t>plus” </a:t>
            </a:r>
            <a:r>
              <a:rPr lang="en-GB" sz="2800" dirty="0">
                <a:solidFill>
                  <a:srgbClr val="002060"/>
                </a:solidFill>
              </a:rPr>
              <a:t>which represents other sexual identities including pansexual, asexual and </a:t>
            </a:r>
            <a:r>
              <a:rPr lang="en-GB" sz="2800" dirty="0" smtClean="0">
                <a:solidFill>
                  <a:srgbClr val="002060"/>
                </a:solidFill>
              </a:rPr>
              <a:t>omnisexual) relationships feature in the new curriculum.  </a:t>
            </a:r>
            <a:endParaRPr lang="en-GB" sz="2800" dirty="0" smtClean="0">
              <a:solidFill>
                <a:srgbClr val="002060"/>
              </a:solidFill>
            </a:endParaRPr>
          </a:p>
          <a:p>
            <a:r>
              <a:rPr lang="en-GB" sz="2800" dirty="0" smtClean="0">
                <a:solidFill>
                  <a:srgbClr val="002060"/>
                </a:solidFill>
              </a:rPr>
              <a:t>Within our Powick PSHE curriculum, we teach to the guidelines from the Department for Education and always at an age-appropriate level.</a:t>
            </a:r>
          </a:p>
          <a:p>
            <a:endParaRPr lang="en-GB" sz="2800" dirty="0">
              <a:solidFill>
                <a:srgbClr val="002060"/>
              </a:solidFill>
            </a:endParaRPr>
          </a:p>
          <a:p>
            <a:r>
              <a:rPr lang="en-GB" sz="2800" dirty="0" smtClean="0">
                <a:solidFill>
                  <a:srgbClr val="002060"/>
                </a:solidFill>
              </a:rPr>
              <a:t>Marriage </a:t>
            </a:r>
            <a:r>
              <a:rPr lang="en-GB" sz="2800" dirty="0" smtClean="0">
                <a:solidFill>
                  <a:srgbClr val="002060"/>
                </a:solidFill>
              </a:rPr>
              <a:t>features in the new curriculum.  </a:t>
            </a:r>
          </a:p>
          <a:p>
            <a:r>
              <a:rPr lang="en-GB" sz="2800" dirty="0" smtClean="0">
                <a:solidFill>
                  <a:srgbClr val="002060"/>
                </a:solidFill>
              </a:rPr>
              <a:t>There is no promotion of any specific relationship types.  </a:t>
            </a:r>
          </a:p>
          <a:p>
            <a:endParaRPr lang="en-GB" sz="2800" dirty="0" smtClean="0">
              <a:solidFill>
                <a:srgbClr val="002060"/>
              </a:solidFill>
            </a:endParaRPr>
          </a:p>
          <a:p>
            <a:r>
              <a:rPr lang="en-GB" sz="2800" dirty="0" smtClean="0">
                <a:solidFill>
                  <a:srgbClr val="002060"/>
                </a:solidFill>
              </a:rPr>
              <a:t>We are educating pupils about the society in which they are growing up and encourage respect for others.  </a:t>
            </a:r>
          </a:p>
          <a:p>
            <a:pPr marL="285750" indent="-285750">
              <a:buFont typeface="Arial" panose="020B0604020202020204" pitchFamily="34" charset="0"/>
              <a:buChar char="•"/>
            </a:pPr>
            <a:endParaRPr lang="en-GB" sz="2800" dirty="0">
              <a:solidFill>
                <a:srgbClr val="002060"/>
              </a:solidFill>
            </a:endParaRPr>
          </a:p>
        </p:txBody>
      </p:sp>
    </p:spTree>
    <p:extLst>
      <p:ext uri="{BB962C8B-B14F-4D97-AF65-F5344CB8AC3E}">
        <p14:creationId xmlns:p14="http://schemas.microsoft.com/office/powerpoint/2010/main" val="22202512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3713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349955" y="1102578"/>
            <a:ext cx="9764889" cy="7909858"/>
          </a:xfrm>
          <a:prstGeom prst="rect">
            <a:avLst/>
          </a:prstGeom>
          <a:noFill/>
        </p:spPr>
        <p:txBody>
          <a:bodyPr wrap="square" rtlCol="0">
            <a:spAutoFit/>
          </a:bodyPr>
          <a:lstStyle/>
          <a:p>
            <a:r>
              <a:rPr lang="en-GB" sz="2800" dirty="0" smtClean="0">
                <a:solidFill>
                  <a:srgbClr val="002060"/>
                </a:solidFill>
              </a:rPr>
              <a:t>Children need to feel</a:t>
            </a:r>
          </a:p>
          <a:p>
            <a:endParaRPr lang="en-GB" sz="2800" dirty="0">
              <a:solidFill>
                <a:srgbClr val="002060"/>
              </a:solidFill>
            </a:endParaRPr>
          </a:p>
          <a:p>
            <a:pPr marL="457200" indent="-457200">
              <a:buFont typeface="Arial" panose="020B0604020202020204" pitchFamily="34" charset="0"/>
              <a:buChar char="•"/>
            </a:pPr>
            <a:r>
              <a:rPr lang="en-GB" sz="2800" dirty="0">
                <a:solidFill>
                  <a:srgbClr val="002060"/>
                </a:solidFill>
              </a:rPr>
              <a:t>p</a:t>
            </a:r>
            <a:r>
              <a:rPr lang="en-GB" sz="2800" dirty="0" smtClean="0">
                <a:solidFill>
                  <a:srgbClr val="002060"/>
                </a:solidFill>
              </a:rPr>
              <a:t>hysically safe</a:t>
            </a:r>
          </a:p>
          <a:p>
            <a:pPr marL="457200" indent="-457200">
              <a:buFont typeface="Arial" panose="020B0604020202020204" pitchFamily="34" charset="0"/>
              <a:buChar char="•"/>
            </a:pPr>
            <a:r>
              <a:rPr lang="en-GB" sz="2800" dirty="0" smtClean="0">
                <a:solidFill>
                  <a:srgbClr val="002060"/>
                </a:solidFill>
              </a:rPr>
              <a:t>they have a positive part in a relationship</a:t>
            </a:r>
          </a:p>
          <a:p>
            <a:pPr marL="457200" indent="-457200">
              <a:buFont typeface="Arial" panose="020B0604020202020204" pitchFamily="34" charset="0"/>
              <a:buChar char="•"/>
            </a:pPr>
            <a:r>
              <a:rPr lang="en-GB" sz="2800" dirty="0" smtClean="0">
                <a:solidFill>
                  <a:srgbClr val="002060"/>
                </a:solidFill>
              </a:rPr>
              <a:t>in control of their emotions</a:t>
            </a:r>
          </a:p>
          <a:p>
            <a:pPr marL="457200" indent="-457200">
              <a:buFont typeface="Arial" panose="020B0604020202020204" pitchFamily="34" charset="0"/>
              <a:buChar char="•"/>
            </a:pPr>
            <a:r>
              <a:rPr lang="en-GB" sz="2800" dirty="0" smtClean="0">
                <a:solidFill>
                  <a:srgbClr val="002060"/>
                </a:solidFill>
              </a:rPr>
              <a:t>valued</a:t>
            </a:r>
          </a:p>
          <a:p>
            <a:pPr marL="457200" indent="-457200">
              <a:buFont typeface="Arial" panose="020B0604020202020204" pitchFamily="34" charset="0"/>
              <a:buChar char="•"/>
            </a:pPr>
            <a:r>
              <a:rPr lang="en-GB" sz="2800" dirty="0">
                <a:solidFill>
                  <a:srgbClr val="002060"/>
                </a:solidFill>
              </a:rPr>
              <a:t>t</a:t>
            </a:r>
            <a:r>
              <a:rPr lang="en-GB" sz="2800" dirty="0" smtClean="0">
                <a:solidFill>
                  <a:srgbClr val="002060"/>
                </a:solidFill>
              </a:rPr>
              <a:t>hat they belong</a:t>
            </a:r>
          </a:p>
          <a:p>
            <a:pPr marL="457200" indent="-457200">
              <a:buFont typeface="Arial" panose="020B0604020202020204" pitchFamily="34" charset="0"/>
              <a:buChar char="•"/>
            </a:pPr>
            <a:r>
              <a:rPr lang="en-GB" sz="2800" dirty="0" smtClean="0">
                <a:solidFill>
                  <a:srgbClr val="002060"/>
                </a:solidFill>
              </a:rPr>
              <a:t>that they are worthy</a:t>
            </a:r>
          </a:p>
          <a:p>
            <a:pPr marL="457200" indent="-457200">
              <a:buFont typeface="Arial" panose="020B0604020202020204" pitchFamily="34" charset="0"/>
              <a:buChar char="•"/>
            </a:pPr>
            <a:endParaRPr lang="en-GB" sz="2800" dirty="0">
              <a:solidFill>
                <a:srgbClr val="002060"/>
              </a:solidFill>
            </a:endParaRPr>
          </a:p>
          <a:p>
            <a:r>
              <a:rPr lang="en-GB" sz="2800" dirty="0" smtClean="0">
                <a:solidFill>
                  <a:srgbClr val="002060"/>
                </a:solidFill>
              </a:rPr>
              <a:t>Relationships Education fosters this from the Early Years through to Year 6, preparing pupils for life beyond the Primary School setting.</a:t>
            </a:r>
          </a:p>
          <a:p>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8291068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3713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158043" y="1102578"/>
            <a:ext cx="9663287" cy="6186309"/>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At Powick CE Primary School, we plan a </a:t>
            </a:r>
            <a:r>
              <a:rPr lang="en-GB" sz="2800" dirty="0">
                <a:solidFill>
                  <a:srgbClr val="002060"/>
                </a:solidFill>
              </a:rPr>
              <a:t>progressive curriculum using SCARF (Safety, Caring, Achievement, Resilience, Friendship) as part of the Coram Life Education PSHE scheme of work.   </a:t>
            </a:r>
            <a:endParaRPr lang="en-GB" sz="2800" dirty="0" smtClean="0">
              <a:solidFill>
                <a:srgbClr val="002060"/>
              </a:solidFill>
            </a:endParaRPr>
          </a:p>
          <a:p>
            <a:pPr lvl="1"/>
            <a:endParaRPr lang="en-GB" sz="2800" dirty="0">
              <a:solidFill>
                <a:srgbClr val="002060"/>
              </a:solidFill>
            </a:endParaRPr>
          </a:p>
          <a:p>
            <a:pPr lvl="1"/>
            <a:r>
              <a:rPr lang="en-GB" sz="2800" dirty="0" smtClean="0">
                <a:solidFill>
                  <a:srgbClr val="002060"/>
                </a:solidFill>
              </a:rPr>
              <a:t>The </a:t>
            </a:r>
            <a:r>
              <a:rPr lang="en-GB" sz="2800" dirty="0">
                <a:solidFill>
                  <a:srgbClr val="002060"/>
                </a:solidFill>
              </a:rPr>
              <a:t>topics are built upon prior knowledge taught in previous years as the pupils progress through </a:t>
            </a:r>
            <a:r>
              <a:rPr lang="en-GB" sz="2800" dirty="0" smtClean="0">
                <a:solidFill>
                  <a:srgbClr val="002060"/>
                </a:solidFill>
              </a:rPr>
              <a:t>school, </a:t>
            </a:r>
            <a:r>
              <a:rPr lang="en-GB" sz="2800" dirty="0">
                <a:solidFill>
                  <a:srgbClr val="002060"/>
                </a:solidFill>
              </a:rPr>
              <a:t>to provide a smooth transition to secondary school.</a:t>
            </a: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14646468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graphicFrame>
        <p:nvGraphicFramePr>
          <p:cNvPr id="5" name="Object 4"/>
          <p:cNvGraphicFramePr>
            <a:graphicFrameLocks noChangeAspect="1"/>
          </p:cNvGraphicFramePr>
          <p:nvPr>
            <p:extLst>
              <p:ext uri="{D42A27DB-BD31-4B8C-83A1-F6EECF244321}">
                <p14:modId xmlns:p14="http://schemas.microsoft.com/office/powerpoint/2010/main" val="3700119756"/>
              </p:ext>
            </p:extLst>
          </p:nvPr>
        </p:nvGraphicFramePr>
        <p:xfrm>
          <a:off x="166688" y="584775"/>
          <a:ext cx="9826625" cy="6532563"/>
        </p:xfrm>
        <a:graphic>
          <a:graphicData uri="http://schemas.openxmlformats.org/presentationml/2006/ole">
            <mc:AlternateContent xmlns:mc="http://schemas.openxmlformats.org/markup-compatibility/2006">
              <mc:Choice xmlns:v="urn:schemas-microsoft-com:vml" Requires="v">
                <p:oleObj spid="_x0000_s1053" name="Document" r:id="rId3" imgW="9827088" imgH="6532048" progId="Word.Document.12">
                  <p:embed/>
                </p:oleObj>
              </mc:Choice>
              <mc:Fallback>
                <p:oleObj name="Document" r:id="rId3" imgW="9827088" imgH="6532048" progId="Word.Document.12">
                  <p:embed/>
                  <p:pic>
                    <p:nvPicPr>
                      <p:cNvPr id="0" name=""/>
                      <p:cNvPicPr/>
                      <p:nvPr/>
                    </p:nvPicPr>
                    <p:blipFill>
                      <a:blip r:embed="rId4"/>
                      <a:stretch>
                        <a:fillRect/>
                      </a:stretch>
                    </p:blipFill>
                    <p:spPr>
                      <a:xfrm>
                        <a:off x="166688" y="584775"/>
                        <a:ext cx="9826625" cy="6532563"/>
                      </a:xfrm>
                      <a:prstGeom prst="rect">
                        <a:avLst/>
                      </a:prstGeom>
                    </p:spPr>
                  </p:pic>
                </p:oleObj>
              </mc:Fallback>
            </mc:AlternateContent>
          </a:graphicData>
        </a:graphic>
      </p:graphicFrame>
    </p:spTree>
    <p:extLst>
      <p:ext uri="{BB962C8B-B14F-4D97-AF65-F5344CB8AC3E}">
        <p14:creationId xmlns:p14="http://schemas.microsoft.com/office/powerpoint/2010/main" val="33797785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3713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349955" y="1102578"/>
            <a:ext cx="9764889" cy="5755422"/>
          </a:xfrm>
          <a:prstGeom prst="rect">
            <a:avLst/>
          </a:prstGeom>
          <a:noFill/>
        </p:spPr>
        <p:txBody>
          <a:bodyPr wrap="square" rtlCol="0">
            <a:spAutoFit/>
          </a:bodyPr>
          <a:lstStyle/>
          <a:p>
            <a:r>
              <a:rPr lang="en-GB" sz="2800" dirty="0" smtClean="0">
                <a:solidFill>
                  <a:srgbClr val="002060"/>
                </a:solidFill>
              </a:rPr>
              <a:t>Secretary of State for Education (2019):</a:t>
            </a:r>
          </a:p>
          <a:p>
            <a:endParaRPr lang="en-GB" sz="2800" dirty="0">
              <a:solidFill>
                <a:srgbClr val="002060"/>
              </a:solidFill>
            </a:endParaRPr>
          </a:p>
          <a:p>
            <a:r>
              <a:rPr lang="en-GB" sz="2800" dirty="0" smtClean="0">
                <a:solidFill>
                  <a:srgbClr val="002060"/>
                </a:solidFill>
              </a:rPr>
              <a:t>‘Today’s children and young people are growing up in an increasingly complex world and living their lives seamlessly on and offline.  Children and young people need to know how to stay safe and healthy, and how to manage their academic, personal and social lives in a positive way.’</a:t>
            </a:r>
          </a:p>
          <a:p>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30252395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2533" y="406400"/>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372533" y="1738489"/>
            <a:ext cx="8963378" cy="2723823"/>
          </a:xfrm>
          <a:prstGeom prst="rect">
            <a:avLst/>
          </a:prstGeom>
          <a:noFill/>
        </p:spPr>
        <p:txBody>
          <a:bodyPr wrap="square" rtlCol="0">
            <a:spAutoFit/>
          </a:bodyPr>
          <a:lstStyle/>
          <a:p>
            <a:r>
              <a:rPr lang="en-GB" sz="11500" dirty="0" smtClean="0">
                <a:solidFill>
                  <a:srgbClr val="002060"/>
                </a:solidFill>
              </a:rPr>
              <a:t>Health</a:t>
            </a:r>
          </a:p>
          <a:p>
            <a:endParaRPr lang="en-GB" sz="2800" dirty="0" smtClean="0">
              <a:solidFill>
                <a:srgbClr val="002060"/>
              </a:solidFill>
            </a:endParaRPr>
          </a:p>
          <a:p>
            <a:pPr marL="285750" indent="-285750">
              <a:buFont typeface="Arial" panose="020B0604020202020204" pitchFamily="34" charset="0"/>
              <a:buChar char="•"/>
            </a:pPr>
            <a:endParaRPr lang="en-GB" sz="2800" dirty="0">
              <a:solidFill>
                <a:srgbClr val="002060"/>
              </a:solidFill>
            </a:endParaRPr>
          </a:p>
        </p:txBody>
      </p:sp>
      <p:sp>
        <p:nvSpPr>
          <p:cNvPr id="4" name="TextBox 3"/>
          <p:cNvSpPr txBox="1"/>
          <p:nvPr/>
        </p:nvSpPr>
        <p:spPr>
          <a:xfrm>
            <a:off x="372533" y="4617441"/>
            <a:ext cx="8511822" cy="954107"/>
          </a:xfrm>
          <a:prstGeom prst="rect">
            <a:avLst/>
          </a:prstGeom>
          <a:noFill/>
        </p:spPr>
        <p:txBody>
          <a:bodyPr wrap="square" rtlCol="0">
            <a:spAutoFit/>
          </a:bodyPr>
          <a:lstStyle/>
          <a:p>
            <a:r>
              <a:rPr lang="en-GB" sz="2800" dirty="0" smtClean="0">
                <a:solidFill>
                  <a:srgbClr val="002060"/>
                </a:solidFill>
              </a:rPr>
              <a:t>What do you think children should know about health?  </a:t>
            </a:r>
            <a:endParaRPr lang="en-GB" sz="2800" dirty="0">
              <a:solidFill>
                <a:srgbClr val="002060"/>
              </a:solidFill>
            </a:endParaRPr>
          </a:p>
        </p:txBody>
      </p:sp>
    </p:spTree>
    <p:extLst>
      <p:ext uri="{BB962C8B-B14F-4D97-AF65-F5344CB8AC3E}">
        <p14:creationId xmlns:p14="http://schemas.microsoft.com/office/powerpoint/2010/main" val="9278846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3713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349955" y="1102578"/>
            <a:ext cx="10759323" cy="5693866"/>
          </a:xfrm>
          <a:prstGeom prst="rect">
            <a:avLst/>
          </a:prstGeom>
          <a:noFill/>
        </p:spPr>
        <p:txBody>
          <a:bodyPr wrap="square" rtlCol="0">
            <a:spAutoFit/>
          </a:bodyPr>
          <a:lstStyle/>
          <a:p>
            <a:r>
              <a:rPr lang="en-GB" sz="2800" dirty="0" smtClean="0">
                <a:solidFill>
                  <a:srgbClr val="002060"/>
                </a:solidFill>
              </a:rPr>
              <a:t>The ‘Health’ aspect of Relationships and Health Education in </a:t>
            </a:r>
            <a:r>
              <a:rPr lang="en-GB" sz="2800" dirty="0">
                <a:solidFill>
                  <a:srgbClr val="002060"/>
                </a:solidFill>
              </a:rPr>
              <a:t>p</a:t>
            </a:r>
            <a:r>
              <a:rPr lang="en-GB" sz="2800" dirty="0" smtClean="0">
                <a:solidFill>
                  <a:srgbClr val="002060"/>
                </a:solidFill>
              </a:rPr>
              <a:t>rimary schools covers: </a:t>
            </a:r>
          </a:p>
          <a:p>
            <a:pPr marL="457200" indent="-457200">
              <a:buFont typeface="Arial" panose="020B0604020202020204" pitchFamily="34" charset="0"/>
              <a:buChar char="•"/>
            </a:pPr>
            <a:r>
              <a:rPr lang="en-GB" sz="2800" dirty="0">
                <a:solidFill>
                  <a:srgbClr val="002060"/>
                </a:solidFill>
              </a:rPr>
              <a:t>p</a:t>
            </a:r>
            <a:r>
              <a:rPr lang="en-GB" sz="2800" dirty="0" smtClean="0">
                <a:solidFill>
                  <a:srgbClr val="002060"/>
                </a:solidFill>
              </a:rPr>
              <a:t>hysical and mental wellbeing</a:t>
            </a:r>
          </a:p>
          <a:p>
            <a:pPr marL="457200" indent="-457200">
              <a:buFont typeface="Arial" panose="020B0604020202020204" pitchFamily="34" charset="0"/>
              <a:buChar char="•"/>
            </a:pPr>
            <a:r>
              <a:rPr lang="en-GB" sz="2800" dirty="0">
                <a:solidFill>
                  <a:srgbClr val="002060"/>
                </a:solidFill>
              </a:rPr>
              <a:t>t</a:t>
            </a:r>
            <a:r>
              <a:rPr lang="en-GB" sz="2800" dirty="0" smtClean="0">
                <a:solidFill>
                  <a:srgbClr val="002060"/>
                </a:solidFill>
              </a:rPr>
              <a:t>he relationship between good physical health and good mental health – including the benefits of exercise, spending time outdoors, fresh air, sufficient sleep and good nutrition</a:t>
            </a:r>
          </a:p>
          <a:p>
            <a:pPr marL="457200" indent="-457200">
              <a:buFont typeface="Arial" panose="020B0604020202020204" pitchFamily="34" charset="0"/>
              <a:buChar char="•"/>
            </a:pPr>
            <a:r>
              <a:rPr lang="en-GB" sz="2800" dirty="0" smtClean="0">
                <a:solidFill>
                  <a:srgbClr val="002060"/>
                </a:solidFill>
              </a:rPr>
              <a:t>the benefits of rationing the time spent </a:t>
            </a:r>
            <a:r>
              <a:rPr lang="en-GB" sz="2800" dirty="0" smtClean="0">
                <a:solidFill>
                  <a:srgbClr val="002060"/>
                </a:solidFill>
              </a:rPr>
              <a:t>online and online safety</a:t>
            </a:r>
            <a:endParaRPr lang="en-GB" sz="2800" dirty="0" smtClean="0">
              <a:solidFill>
                <a:srgbClr val="002060"/>
              </a:solidFill>
            </a:endParaRPr>
          </a:p>
          <a:p>
            <a:pPr marL="457200" indent="-457200">
              <a:buFont typeface="Arial" panose="020B0604020202020204" pitchFamily="34" charset="0"/>
              <a:buChar char="•"/>
            </a:pPr>
            <a:r>
              <a:rPr lang="en-GB" sz="2800" dirty="0">
                <a:solidFill>
                  <a:srgbClr val="002060"/>
                </a:solidFill>
              </a:rPr>
              <a:t>u</a:t>
            </a:r>
            <a:r>
              <a:rPr lang="en-GB" sz="2800" dirty="0" smtClean="0">
                <a:solidFill>
                  <a:srgbClr val="002060"/>
                </a:solidFill>
              </a:rPr>
              <a:t>nderstanding why social media, computer games and online gaming have age restrictions</a:t>
            </a:r>
          </a:p>
          <a:p>
            <a:pPr marL="457200" indent="-457200">
              <a:buFont typeface="Arial" panose="020B0604020202020204" pitchFamily="34" charset="0"/>
              <a:buChar char="•"/>
            </a:pPr>
            <a:r>
              <a:rPr lang="en-GB" sz="2800" dirty="0">
                <a:solidFill>
                  <a:srgbClr val="002060"/>
                </a:solidFill>
              </a:rPr>
              <a:t>i</a:t>
            </a:r>
            <a:r>
              <a:rPr lang="en-GB" sz="2800" dirty="0" smtClean="0">
                <a:solidFill>
                  <a:srgbClr val="002060"/>
                </a:solidFill>
              </a:rPr>
              <a:t>ssues of loneliness, isolation, unhappiness and bullying and the negative impact of poor health and wellbeing</a:t>
            </a:r>
          </a:p>
          <a:p>
            <a:pPr marL="457200" indent="-457200">
              <a:buFont typeface="Arial" panose="020B0604020202020204" pitchFamily="34" charset="0"/>
              <a:buChar char="•"/>
            </a:pPr>
            <a:r>
              <a:rPr lang="en-GB" sz="2800" dirty="0">
                <a:solidFill>
                  <a:srgbClr val="002060"/>
                </a:solidFill>
              </a:rPr>
              <a:t>d</a:t>
            </a:r>
            <a:r>
              <a:rPr lang="en-GB" sz="2800" dirty="0" smtClean="0">
                <a:solidFill>
                  <a:srgbClr val="002060"/>
                </a:solidFill>
              </a:rPr>
              <a:t>rugs and medicine </a:t>
            </a:r>
            <a:r>
              <a:rPr lang="en-GB" sz="2800" dirty="0" smtClean="0">
                <a:solidFill>
                  <a:srgbClr val="002060"/>
                </a:solidFill>
              </a:rPr>
              <a:t>use</a:t>
            </a:r>
            <a:endParaRPr lang="en-GB" sz="2800" dirty="0" smtClean="0">
              <a:solidFill>
                <a:srgbClr val="002060"/>
              </a:solidFill>
            </a:endParaRPr>
          </a:p>
        </p:txBody>
      </p:sp>
    </p:spTree>
    <p:extLst>
      <p:ext uri="{BB962C8B-B14F-4D97-AF65-F5344CB8AC3E}">
        <p14:creationId xmlns:p14="http://schemas.microsoft.com/office/powerpoint/2010/main" val="41633094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162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204715" y="488177"/>
            <a:ext cx="11832609" cy="8771632"/>
          </a:xfrm>
          <a:prstGeom prst="rect">
            <a:avLst/>
          </a:prstGeom>
          <a:noFill/>
        </p:spPr>
        <p:txBody>
          <a:bodyPr wrap="square" rtlCol="0">
            <a:spAutoFit/>
          </a:bodyPr>
          <a:lstStyle/>
          <a:p>
            <a:r>
              <a:rPr lang="en-GB" sz="2800" dirty="0" smtClean="0">
                <a:solidFill>
                  <a:srgbClr val="002060"/>
                </a:solidFill>
              </a:rPr>
              <a:t>Children need to know and understand:</a:t>
            </a:r>
            <a:endParaRPr lang="en-GB" sz="2800" dirty="0">
              <a:solidFill>
                <a:srgbClr val="002060"/>
              </a:solidFill>
            </a:endParaRPr>
          </a:p>
          <a:p>
            <a:pPr marL="457200" indent="-457200">
              <a:buFont typeface="Arial" panose="020B0604020202020204" pitchFamily="34" charset="0"/>
              <a:buChar char="•"/>
            </a:pPr>
            <a:r>
              <a:rPr lang="en-GB" sz="2800" dirty="0" smtClean="0">
                <a:solidFill>
                  <a:srgbClr val="002060"/>
                </a:solidFill>
              </a:rPr>
              <a:t>that wellbeing means mental, emotional and physical health in our environments</a:t>
            </a:r>
          </a:p>
          <a:p>
            <a:pPr marL="457200" indent="-457200">
              <a:buFont typeface="Arial" panose="020B0604020202020204" pitchFamily="34" charset="0"/>
              <a:buChar char="•"/>
            </a:pPr>
            <a:r>
              <a:rPr lang="en-GB" sz="2800" dirty="0">
                <a:solidFill>
                  <a:srgbClr val="002060"/>
                </a:solidFill>
              </a:rPr>
              <a:t>how and why to be physically </a:t>
            </a:r>
            <a:r>
              <a:rPr lang="en-GB" sz="2800" dirty="0" smtClean="0">
                <a:solidFill>
                  <a:srgbClr val="002060"/>
                </a:solidFill>
              </a:rPr>
              <a:t>active</a:t>
            </a:r>
          </a:p>
          <a:p>
            <a:pPr marL="457200" indent="-457200">
              <a:buFont typeface="Arial" panose="020B0604020202020204" pitchFamily="34" charset="0"/>
              <a:buChar char="•"/>
            </a:pPr>
            <a:r>
              <a:rPr lang="en-GB" sz="2800" dirty="0">
                <a:solidFill>
                  <a:srgbClr val="002060"/>
                </a:solidFill>
              </a:rPr>
              <a:t>h</a:t>
            </a:r>
            <a:r>
              <a:rPr lang="en-GB" sz="2800" dirty="0" smtClean="0">
                <a:solidFill>
                  <a:srgbClr val="002060"/>
                </a:solidFill>
              </a:rPr>
              <a:t>ow and why to get sufficient sleep</a:t>
            </a:r>
          </a:p>
          <a:p>
            <a:pPr marL="457200" indent="-457200">
              <a:buFont typeface="Arial" panose="020B0604020202020204" pitchFamily="34" charset="0"/>
              <a:buChar char="•"/>
            </a:pPr>
            <a:r>
              <a:rPr lang="en-GB" sz="2800" dirty="0" smtClean="0">
                <a:solidFill>
                  <a:srgbClr val="002060"/>
                </a:solidFill>
              </a:rPr>
              <a:t>what constitutes a healthy diet</a:t>
            </a:r>
          </a:p>
          <a:p>
            <a:pPr marL="457200" indent="-457200">
              <a:buFont typeface="Arial" panose="020B0604020202020204" pitchFamily="34" charset="0"/>
              <a:buChar char="•"/>
            </a:pPr>
            <a:r>
              <a:rPr lang="en-GB" sz="2800" dirty="0" smtClean="0">
                <a:solidFill>
                  <a:srgbClr val="002060"/>
                </a:solidFill>
              </a:rPr>
              <a:t>the Internet can be a positive force for </a:t>
            </a:r>
            <a:r>
              <a:rPr lang="en-GB" sz="2800" dirty="0" smtClean="0">
                <a:solidFill>
                  <a:srgbClr val="002060"/>
                </a:solidFill>
              </a:rPr>
              <a:t>good – online safety</a:t>
            </a:r>
            <a:endParaRPr lang="en-GB" sz="2800" dirty="0" smtClean="0">
              <a:solidFill>
                <a:srgbClr val="002060"/>
              </a:solidFill>
            </a:endParaRPr>
          </a:p>
          <a:p>
            <a:pPr marL="457200" indent="-457200">
              <a:buFont typeface="Arial" panose="020B0604020202020204" pitchFamily="34" charset="0"/>
              <a:buChar char="•"/>
            </a:pPr>
            <a:r>
              <a:rPr lang="en-GB" sz="2800" dirty="0" smtClean="0">
                <a:solidFill>
                  <a:srgbClr val="002060"/>
                </a:solidFill>
              </a:rPr>
              <a:t>the Internet and connectivity do have health warnings </a:t>
            </a:r>
            <a:r>
              <a:rPr lang="en-GB" sz="2800" dirty="0" smtClean="0">
                <a:solidFill>
                  <a:srgbClr val="002060"/>
                </a:solidFill>
              </a:rPr>
              <a:t>– online safety</a:t>
            </a:r>
            <a:endParaRPr lang="en-GB" sz="2800" dirty="0" smtClean="0">
              <a:solidFill>
                <a:srgbClr val="002060"/>
              </a:solidFill>
            </a:endParaRPr>
          </a:p>
          <a:p>
            <a:pPr marL="457200" indent="-457200">
              <a:buFont typeface="Arial" panose="020B0604020202020204" pitchFamily="34" charset="0"/>
              <a:buChar char="•"/>
            </a:pPr>
            <a:r>
              <a:rPr lang="en-GB" sz="2800" dirty="0" smtClean="0">
                <a:solidFill>
                  <a:srgbClr val="002060"/>
                </a:solidFill>
              </a:rPr>
              <a:t>that bullying is unacceptable in all its forms (building on Relationships curriculum) </a:t>
            </a:r>
          </a:p>
          <a:p>
            <a:pPr marL="457200" indent="-457200">
              <a:buFont typeface="Arial" panose="020B0604020202020204" pitchFamily="34" charset="0"/>
              <a:buChar char="•"/>
            </a:pPr>
            <a:r>
              <a:rPr lang="en-GB" sz="2800" dirty="0">
                <a:solidFill>
                  <a:srgbClr val="002060"/>
                </a:solidFill>
              </a:rPr>
              <a:t>d</a:t>
            </a:r>
            <a:r>
              <a:rPr lang="en-GB" sz="2800" dirty="0" smtClean="0">
                <a:solidFill>
                  <a:srgbClr val="002060"/>
                </a:solidFill>
              </a:rPr>
              <a:t>rugs and medicine safety</a:t>
            </a:r>
          </a:p>
          <a:p>
            <a:pPr marL="457200" indent="-457200">
              <a:buFont typeface="Arial" panose="020B0604020202020204" pitchFamily="34" charset="0"/>
              <a:buChar char="•"/>
            </a:pPr>
            <a:r>
              <a:rPr lang="en-GB" sz="2800" dirty="0" smtClean="0">
                <a:solidFill>
                  <a:srgbClr val="002060"/>
                </a:solidFill>
              </a:rPr>
              <a:t>basic first aid </a:t>
            </a:r>
            <a:endParaRPr lang="en-GB" sz="2800" dirty="0">
              <a:solidFill>
                <a:srgbClr val="002060"/>
              </a:solidFill>
            </a:endParaRPr>
          </a:p>
          <a:p>
            <a:r>
              <a:rPr lang="en-GB" sz="2800" dirty="0" smtClean="0">
                <a:solidFill>
                  <a:srgbClr val="002060"/>
                </a:solidFill>
              </a:rPr>
              <a:t>Health Education fosters this from the Early Years through to Year 6, preparing pupils for life beyond the Primary School setting.</a:t>
            </a:r>
          </a:p>
          <a:p>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23046817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3713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158043" y="1102578"/>
            <a:ext cx="9663287" cy="6186309"/>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At Powick CE Primary School, we plan a </a:t>
            </a:r>
            <a:r>
              <a:rPr lang="en-GB" sz="2800" dirty="0">
                <a:solidFill>
                  <a:srgbClr val="002060"/>
                </a:solidFill>
              </a:rPr>
              <a:t>progressive curriculum using SCARF (Safety, Caring, Achievement, Resilience, Friendship) as part of the Coram Life Education PSHE scheme of work.   </a:t>
            </a:r>
            <a:endParaRPr lang="en-GB" sz="2800" dirty="0" smtClean="0">
              <a:solidFill>
                <a:srgbClr val="002060"/>
              </a:solidFill>
            </a:endParaRPr>
          </a:p>
          <a:p>
            <a:pPr lvl="1"/>
            <a:endParaRPr lang="en-GB" sz="2800" dirty="0">
              <a:solidFill>
                <a:srgbClr val="002060"/>
              </a:solidFill>
            </a:endParaRPr>
          </a:p>
          <a:p>
            <a:pPr lvl="1"/>
            <a:r>
              <a:rPr lang="en-GB" sz="2800" dirty="0" smtClean="0">
                <a:solidFill>
                  <a:srgbClr val="002060"/>
                </a:solidFill>
              </a:rPr>
              <a:t>The </a:t>
            </a:r>
            <a:r>
              <a:rPr lang="en-GB" sz="2800" dirty="0">
                <a:solidFill>
                  <a:srgbClr val="002060"/>
                </a:solidFill>
              </a:rPr>
              <a:t>topics are built upon prior knowledge taught in previous years as the pupils progress through school to provide a smooth transition to secondary school.</a:t>
            </a: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8241015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9465" y="0"/>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pic>
        <p:nvPicPr>
          <p:cNvPr id="3" name="Picture 2"/>
          <p:cNvPicPr>
            <a:picLocks noChangeAspect="1"/>
          </p:cNvPicPr>
          <p:nvPr/>
        </p:nvPicPr>
        <p:blipFill>
          <a:blip r:embed="rId2"/>
          <a:stretch>
            <a:fillRect/>
          </a:stretch>
        </p:blipFill>
        <p:spPr>
          <a:xfrm>
            <a:off x="399465" y="584775"/>
            <a:ext cx="9812626" cy="6482164"/>
          </a:xfrm>
          <a:prstGeom prst="rect">
            <a:avLst/>
          </a:prstGeom>
        </p:spPr>
      </p:pic>
    </p:spTree>
    <p:extLst>
      <p:ext uri="{BB962C8B-B14F-4D97-AF65-F5344CB8AC3E}">
        <p14:creationId xmlns:p14="http://schemas.microsoft.com/office/powerpoint/2010/main" val="12758610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133" y="326235"/>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0" y="911010"/>
            <a:ext cx="9031111" cy="6186309"/>
          </a:xfrm>
          <a:prstGeom prst="rect">
            <a:avLst/>
          </a:prstGeom>
          <a:noFill/>
        </p:spPr>
        <p:txBody>
          <a:bodyPr wrap="square" rtlCol="0">
            <a:spAutoFit/>
          </a:bodyPr>
          <a:lstStyle/>
          <a:p>
            <a:pPr lvl="1"/>
            <a:endParaRPr lang="en-GB" sz="2800" dirty="0" smtClean="0">
              <a:solidFill>
                <a:srgbClr val="002060"/>
              </a:solidFill>
            </a:endParaRPr>
          </a:p>
          <a:p>
            <a:pPr lvl="1"/>
            <a:endParaRPr lang="en-GB" sz="2800" dirty="0">
              <a:solidFill>
                <a:srgbClr val="002060"/>
              </a:solidFill>
            </a:endParaRPr>
          </a:p>
          <a:p>
            <a:pPr lvl="1"/>
            <a:r>
              <a:rPr lang="en-GB" sz="2800" dirty="0" smtClean="0">
                <a:solidFill>
                  <a:srgbClr val="002060"/>
                </a:solidFill>
              </a:rPr>
              <a:t>Sex Education</a:t>
            </a:r>
          </a:p>
          <a:p>
            <a:pPr lvl="1"/>
            <a:endParaRPr lang="en-GB" sz="2800" dirty="0">
              <a:solidFill>
                <a:srgbClr val="002060"/>
              </a:solidFill>
            </a:endParaRPr>
          </a:p>
          <a:p>
            <a:pPr lvl="1"/>
            <a:r>
              <a:rPr lang="en-GB" sz="2800" dirty="0" smtClean="0">
                <a:solidFill>
                  <a:srgbClr val="002060"/>
                </a:solidFill>
              </a:rPr>
              <a:t>To support pupils’ transition from primary to secondary school, the Department for Education recommends that all primary schools should have a sex education programme tailored to the age and maturity of their pupils.  </a:t>
            </a:r>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24555677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133" y="326235"/>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0" y="911010"/>
            <a:ext cx="10047111" cy="7478970"/>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Sex Education</a:t>
            </a:r>
          </a:p>
          <a:p>
            <a:pPr lvl="1"/>
            <a:endParaRPr lang="en-GB" sz="2800" dirty="0">
              <a:solidFill>
                <a:srgbClr val="002060"/>
              </a:solidFill>
            </a:endParaRPr>
          </a:p>
          <a:p>
            <a:pPr lvl="1"/>
            <a:r>
              <a:rPr lang="en-GB" sz="2800" dirty="0" smtClean="0">
                <a:solidFill>
                  <a:srgbClr val="002060"/>
                </a:solidFill>
              </a:rPr>
              <a:t>Sex Education at primary level includes:</a:t>
            </a:r>
          </a:p>
          <a:p>
            <a:pPr lvl="1"/>
            <a:endParaRPr lang="en-GB" sz="2800" dirty="0">
              <a:solidFill>
                <a:srgbClr val="002060"/>
              </a:solidFill>
            </a:endParaRPr>
          </a:p>
          <a:p>
            <a:pPr marL="914400" lvl="1" indent="-457200">
              <a:buFont typeface="Arial" panose="020B0604020202020204" pitchFamily="34" charset="0"/>
              <a:buChar char="•"/>
            </a:pPr>
            <a:r>
              <a:rPr lang="en-GB" sz="2800" dirty="0" smtClean="0">
                <a:solidFill>
                  <a:srgbClr val="002060"/>
                </a:solidFill>
              </a:rPr>
              <a:t>puberty</a:t>
            </a:r>
          </a:p>
          <a:p>
            <a:pPr marL="914400" lvl="1" indent="-457200">
              <a:buFont typeface="Arial" panose="020B0604020202020204" pitchFamily="34" charset="0"/>
              <a:buChar char="•"/>
            </a:pPr>
            <a:r>
              <a:rPr lang="en-GB" sz="2800" dirty="0">
                <a:solidFill>
                  <a:srgbClr val="002060"/>
                </a:solidFill>
              </a:rPr>
              <a:t>h</a:t>
            </a:r>
            <a:r>
              <a:rPr lang="en-GB" sz="2800" dirty="0" smtClean="0">
                <a:solidFill>
                  <a:srgbClr val="002060"/>
                </a:solidFill>
              </a:rPr>
              <a:t>uman reproduction</a:t>
            </a:r>
          </a:p>
          <a:p>
            <a:pPr marL="914400" lvl="1" indent="-457200">
              <a:buFont typeface="Arial" panose="020B0604020202020204" pitchFamily="34" charset="0"/>
              <a:buChar char="•"/>
            </a:pPr>
            <a:endParaRPr lang="en-GB" sz="2800" dirty="0">
              <a:solidFill>
                <a:srgbClr val="002060"/>
              </a:solidFill>
            </a:endParaRPr>
          </a:p>
          <a:p>
            <a:pPr lvl="1"/>
            <a:r>
              <a:rPr lang="en-GB" sz="2800" dirty="0" smtClean="0">
                <a:solidFill>
                  <a:srgbClr val="002060"/>
                </a:solidFill>
              </a:rPr>
              <a:t>Legally schools must teach the Science curriculum which includes some ‘sex education’ parts: body parts; living and growing.</a:t>
            </a:r>
          </a:p>
          <a:p>
            <a:pPr marL="914400" lvl="1" indent="-457200">
              <a:buFont typeface="Arial" panose="020B0604020202020204" pitchFamily="34" charset="0"/>
              <a:buChar char="•"/>
            </a:pPr>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41273993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133" y="326235"/>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0" y="911010"/>
            <a:ext cx="10047111" cy="7909858"/>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Sex Education</a:t>
            </a:r>
          </a:p>
          <a:p>
            <a:pPr lvl="1"/>
            <a:endParaRPr lang="en-GB" sz="2800" dirty="0">
              <a:solidFill>
                <a:srgbClr val="002060"/>
              </a:solidFill>
            </a:endParaRPr>
          </a:p>
          <a:p>
            <a:pPr lvl="1"/>
            <a:r>
              <a:rPr lang="en-GB" sz="2800" dirty="0" smtClean="0">
                <a:solidFill>
                  <a:srgbClr val="002060"/>
                </a:solidFill>
              </a:rPr>
              <a:t>Statutory Science Programmes of Study related to Sex Education:</a:t>
            </a:r>
          </a:p>
          <a:p>
            <a:pPr lvl="1"/>
            <a:endParaRPr lang="en-GB" sz="2800" dirty="0">
              <a:solidFill>
                <a:srgbClr val="002060"/>
              </a:solidFill>
            </a:endParaRPr>
          </a:p>
          <a:p>
            <a:pPr lvl="1"/>
            <a:r>
              <a:rPr lang="en-GB" sz="2800" dirty="0" smtClean="0">
                <a:solidFill>
                  <a:srgbClr val="002060"/>
                </a:solidFill>
              </a:rPr>
              <a:t>Year 5 – describe the changes as humans develop to old age </a:t>
            </a:r>
          </a:p>
          <a:p>
            <a:pPr lvl="1"/>
            <a:r>
              <a:rPr lang="en-GB" sz="2800" dirty="0" smtClean="0">
                <a:solidFill>
                  <a:srgbClr val="002060"/>
                </a:solidFill>
              </a:rPr>
              <a:t>(Non-statutory, but advised: learn about the changes experienced in puberty; gestation periods of other animals compared to humans; researching the length and mass of a baby as it grows.)</a:t>
            </a:r>
          </a:p>
          <a:p>
            <a:pPr marL="914400" lvl="1" indent="-457200">
              <a:buFont typeface="Arial" panose="020B0604020202020204" pitchFamily="34" charset="0"/>
              <a:buChar char="•"/>
            </a:pPr>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6522347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133" y="326235"/>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0" y="911010"/>
            <a:ext cx="10047111" cy="7478970"/>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Sex Education</a:t>
            </a:r>
          </a:p>
          <a:p>
            <a:pPr lvl="1"/>
            <a:endParaRPr lang="en-GB" sz="2800" dirty="0">
              <a:solidFill>
                <a:srgbClr val="002060"/>
              </a:solidFill>
            </a:endParaRPr>
          </a:p>
          <a:p>
            <a:pPr lvl="1"/>
            <a:r>
              <a:rPr lang="en-GB" sz="2800" dirty="0" smtClean="0">
                <a:solidFill>
                  <a:srgbClr val="002060"/>
                </a:solidFill>
              </a:rPr>
              <a:t>Statutory Science Programmes of Study related to Sex Education:</a:t>
            </a:r>
          </a:p>
          <a:p>
            <a:pPr lvl="1"/>
            <a:endParaRPr lang="en-GB" sz="2800" dirty="0">
              <a:solidFill>
                <a:srgbClr val="002060"/>
              </a:solidFill>
            </a:endParaRPr>
          </a:p>
          <a:p>
            <a:pPr lvl="1"/>
            <a:r>
              <a:rPr lang="en-GB" sz="2800" dirty="0" smtClean="0">
                <a:solidFill>
                  <a:srgbClr val="002060"/>
                </a:solidFill>
              </a:rPr>
              <a:t>Year 6 – recognise that living things produce offspring of the same kind, but normally offspring vary and are not identical to their parents.</a:t>
            </a:r>
          </a:p>
          <a:p>
            <a:pPr marL="914400" lvl="1" indent="-457200">
              <a:buFont typeface="Arial" panose="020B0604020202020204" pitchFamily="34" charset="0"/>
              <a:buChar char="•"/>
            </a:pPr>
            <a:endParaRPr lang="en-GB" sz="2800" dirty="0" smtClean="0">
              <a:solidFill>
                <a:srgbClr val="002060"/>
              </a:solidFill>
            </a:endParaRPr>
          </a:p>
          <a:p>
            <a:pPr lvl="1"/>
            <a:r>
              <a:rPr lang="en-GB" sz="2800" dirty="0" smtClean="0">
                <a:solidFill>
                  <a:srgbClr val="002060"/>
                </a:solidFill>
              </a:rPr>
              <a:t>Is this enough information to help children keep themselves safe in today’s world?  </a:t>
            </a:r>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4943920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133" y="326235"/>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0" y="911010"/>
            <a:ext cx="9031111" cy="7909858"/>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Sex Education</a:t>
            </a:r>
          </a:p>
          <a:p>
            <a:pPr lvl="1"/>
            <a:endParaRPr lang="en-GB" sz="2800" dirty="0">
              <a:solidFill>
                <a:srgbClr val="002060"/>
              </a:solidFill>
            </a:endParaRPr>
          </a:p>
          <a:p>
            <a:pPr lvl="1"/>
            <a:r>
              <a:rPr lang="en-GB" sz="2800" dirty="0" smtClean="0">
                <a:solidFill>
                  <a:srgbClr val="002060"/>
                </a:solidFill>
              </a:rPr>
              <a:t>Sex Education at primary level should ensure pupils are prepared for the changes that adolescence brings and, drawing on knowledge of the human life cycle set out in the Science curriculum, how a baby is conceived and born.</a:t>
            </a:r>
          </a:p>
          <a:p>
            <a:pPr lvl="1"/>
            <a:endParaRPr lang="en-GB" sz="2800" dirty="0">
              <a:solidFill>
                <a:srgbClr val="002060"/>
              </a:solidFill>
            </a:endParaRPr>
          </a:p>
          <a:p>
            <a:pPr lvl="1"/>
            <a:r>
              <a:rPr lang="en-GB" sz="2800" dirty="0" smtClean="0">
                <a:solidFill>
                  <a:srgbClr val="002060"/>
                </a:solidFill>
              </a:rPr>
              <a:t>Our Year 6 pupils </a:t>
            </a:r>
            <a:r>
              <a:rPr lang="en-GB" sz="2800" dirty="0" smtClean="0">
                <a:solidFill>
                  <a:srgbClr val="002060"/>
                </a:solidFill>
              </a:rPr>
              <a:t>receive </a:t>
            </a:r>
            <a:r>
              <a:rPr lang="en-GB" sz="2800" dirty="0" smtClean="0">
                <a:solidFill>
                  <a:srgbClr val="002060"/>
                </a:solidFill>
              </a:rPr>
              <a:t>Sex Education in the summer term and our parents and carers for that age group will be invited to discuss the detailed content of what will be taught.</a:t>
            </a:r>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31141946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133" y="326235"/>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0" y="911010"/>
            <a:ext cx="10080978" cy="7909858"/>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Sex Education</a:t>
            </a:r>
          </a:p>
          <a:p>
            <a:pPr lvl="1"/>
            <a:endParaRPr lang="en-GB" sz="2800" dirty="0">
              <a:solidFill>
                <a:srgbClr val="002060"/>
              </a:solidFill>
            </a:endParaRPr>
          </a:p>
          <a:p>
            <a:pPr lvl="1"/>
            <a:r>
              <a:rPr lang="en-GB" sz="2800" dirty="0" smtClean="0">
                <a:solidFill>
                  <a:srgbClr val="002060"/>
                </a:solidFill>
              </a:rPr>
              <a:t>Ignorance does not protect innocence, but may leave children vulnerable.</a:t>
            </a:r>
          </a:p>
          <a:p>
            <a:pPr lvl="1"/>
            <a:endParaRPr lang="en-GB" sz="2800" dirty="0">
              <a:solidFill>
                <a:srgbClr val="002060"/>
              </a:solidFill>
            </a:endParaRPr>
          </a:p>
          <a:p>
            <a:pPr lvl="1"/>
            <a:r>
              <a:rPr lang="en-GB" sz="2800" dirty="0" smtClean="0">
                <a:solidFill>
                  <a:srgbClr val="002060"/>
                </a:solidFill>
              </a:rPr>
              <a:t>At Powick CE Primary School, we believe we need Relationships, Health and Sex Education which goes further than the Science Curriculum.  </a:t>
            </a:r>
          </a:p>
          <a:p>
            <a:pPr lvl="1"/>
            <a:endParaRPr lang="en-GB" sz="2800" dirty="0">
              <a:solidFill>
                <a:srgbClr val="002060"/>
              </a:solidFill>
            </a:endParaRPr>
          </a:p>
          <a:p>
            <a:pPr lvl="1"/>
            <a:r>
              <a:rPr lang="en-GB" sz="2800" dirty="0" smtClean="0">
                <a:solidFill>
                  <a:srgbClr val="002060"/>
                </a:solidFill>
              </a:rPr>
              <a:t>When it comes to sex, children’s heads are probably not empty.  </a:t>
            </a:r>
            <a:r>
              <a:rPr lang="en-GB" sz="2800" dirty="0">
                <a:solidFill>
                  <a:srgbClr val="002060"/>
                </a:solidFill>
              </a:rPr>
              <a:t>O</a:t>
            </a:r>
            <a:r>
              <a:rPr lang="en-GB" sz="2800" dirty="0" smtClean="0">
                <a:solidFill>
                  <a:srgbClr val="002060"/>
                </a:solidFill>
              </a:rPr>
              <a:t>ur focus is to build healthy attitudes and recognise what are positive, respectful relationships.  </a:t>
            </a:r>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33211071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133" y="326235"/>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0" y="911010"/>
            <a:ext cx="10080978" cy="6617196"/>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Sex Education</a:t>
            </a:r>
          </a:p>
          <a:p>
            <a:pPr lvl="1"/>
            <a:endParaRPr lang="en-GB" sz="2800" dirty="0">
              <a:solidFill>
                <a:srgbClr val="002060"/>
              </a:solidFill>
            </a:endParaRPr>
          </a:p>
          <a:p>
            <a:pPr lvl="1"/>
            <a:r>
              <a:rPr lang="en-GB" sz="2800" dirty="0" smtClean="0">
                <a:solidFill>
                  <a:srgbClr val="002060"/>
                </a:solidFill>
              </a:rPr>
              <a:t>At Powick CE Primary School, </a:t>
            </a:r>
            <a:r>
              <a:rPr lang="en-GB" sz="2800" dirty="0">
                <a:solidFill>
                  <a:srgbClr val="002060"/>
                </a:solidFill>
              </a:rPr>
              <a:t>alongside the </a:t>
            </a:r>
            <a:r>
              <a:rPr lang="en-GB" sz="2800" dirty="0" smtClean="0">
                <a:solidFill>
                  <a:srgbClr val="002060"/>
                </a:solidFill>
              </a:rPr>
              <a:t>SCARF (Safety</a:t>
            </a:r>
            <a:r>
              <a:rPr lang="en-GB" sz="2800" dirty="0">
                <a:solidFill>
                  <a:srgbClr val="002060"/>
                </a:solidFill>
              </a:rPr>
              <a:t>, Caring, Achievement, Resilience, Friendship) </a:t>
            </a:r>
            <a:r>
              <a:rPr lang="en-GB" sz="2800" dirty="0" smtClean="0">
                <a:solidFill>
                  <a:srgbClr val="002060"/>
                </a:solidFill>
              </a:rPr>
              <a:t>progressive programme, as </a:t>
            </a:r>
            <a:r>
              <a:rPr lang="en-GB" sz="2800" dirty="0">
                <a:solidFill>
                  <a:srgbClr val="002060"/>
                </a:solidFill>
              </a:rPr>
              <a:t>part of the Coram Life Education PSHE scheme of </a:t>
            </a:r>
            <a:r>
              <a:rPr lang="en-GB" sz="2800" dirty="0" smtClean="0">
                <a:solidFill>
                  <a:srgbClr val="002060"/>
                </a:solidFill>
              </a:rPr>
              <a:t>work, we use the BBC ACTIVE programme. </a:t>
            </a:r>
          </a:p>
          <a:p>
            <a:pPr lvl="1"/>
            <a:endParaRPr lang="en-GB" sz="2800" dirty="0">
              <a:solidFill>
                <a:srgbClr val="002060"/>
              </a:solidFill>
            </a:endParaRPr>
          </a:p>
          <a:p>
            <a:pPr lvl="1"/>
            <a:r>
              <a:rPr lang="en-GB" sz="2800" dirty="0" smtClean="0">
                <a:solidFill>
                  <a:srgbClr val="002060"/>
                </a:solidFill>
              </a:rPr>
              <a:t>Year 5 cover </a:t>
            </a:r>
            <a:r>
              <a:rPr lang="en-GB" sz="2800" dirty="0">
                <a:solidFill>
                  <a:srgbClr val="002060"/>
                </a:solidFill>
              </a:rPr>
              <a:t>puberty and body changes; Year 6 cover this as well as human sexual reproduction. </a:t>
            </a: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13757604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133" y="326235"/>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0" y="911010"/>
            <a:ext cx="10080978" cy="7294305"/>
          </a:xfrm>
          <a:prstGeom prst="rect">
            <a:avLst/>
          </a:prstGeom>
          <a:noFill/>
        </p:spPr>
        <p:txBody>
          <a:bodyPr wrap="square" rtlCol="0">
            <a:spAutoFit/>
          </a:bodyPr>
          <a:lstStyle/>
          <a:p>
            <a:pPr lvl="1"/>
            <a:r>
              <a:rPr lang="en-GB" sz="2600" dirty="0" smtClean="0">
                <a:solidFill>
                  <a:srgbClr val="002060"/>
                </a:solidFill>
              </a:rPr>
              <a:t>We use the BBC </a:t>
            </a:r>
            <a:r>
              <a:rPr lang="en-GB" sz="2600" dirty="0" smtClean="0">
                <a:solidFill>
                  <a:srgbClr val="002060"/>
                </a:solidFill>
              </a:rPr>
              <a:t>ACTIVE programme’s </a:t>
            </a:r>
            <a:r>
              <a:rPr lang="en-GB" sz="2600" dirty="0" smtClean="0">
                <a:solidFill>
                  <a:srgbClr val="002060"/>
                </a:solidFill>
              </a:rPr>
              <a:t>structure to support the children’s Relationships and Sex Education:</a:t>
            </a:r>
            <a:endParaRPr lang="en-GB" sz="2600" dirty="0">
              <a:solidFill>
                <a:srgbClr val="002060"/>
              </a:solidFill>
            </a:endParaRPr>
          </a:p>
          <a:p>
            <a:pPr lvl="1"/>
            <a:r>
              <a:rPr lang="en-GB" sz="2600" dirty="0">
                <a:solidFill>
                  <a:srgbClr val="7030A0"/>
                </a:solidFill>
              </a:rPr>
              <a:t>Unit 1: Growing up </a:t>
            </a:r>
            <a:r>
              <a:rPr lang="en-GB" sz="2600" dirty="0">
                <a:solidFill>
                  <a:srgbClr val="002060"/>
                </a:solidFill>
              </a:rPr>
              <a:t>– Physical changes: From birth to present, puberty, keeping clean, men’s and women’s bodies, periods / menstruation, wet dreams.  </a:t>
            </a:r>
            <a:endParaRPr lang="en-GB" sz="2600" dirty="0" smtClean="0">
              <a:solidFill>
                <a:srgbClr val="002060"/>
              </a:solidFill>
            </a:endParaRPr>
          </a:p>
          <a:p>
            <a:pPr lvl="1"/>
            <a:r>
              <a:rPr lang="en-GB" sz="2600" dirty="0" smtClean="0">
                <a:solidFill>
                  <a:srgbClr val="002060"/>
                </a:solidFill>
              </a:rPr>
              <a:t>Emotional </a:t>
            </a:r>
            <a:r>
              <a:rPr lang="en-GB" sz="2600" dirty="0">
                <a:solidFill>
                  <a:srgbClr val="002060"/>
                </a:solidFill>
              </a:rPr>
              <a:t>changes: feeling positive, </a:t>
            </a:r>
            <a:r>
              <a:rPr lang="en-GB" sz="2600" dirty="0" smtClean="0">
                <a:solidFill>
                  <a:srgbClr val="002060"/>
                </a:solidFill>
              </a:rPr>
              <a:t>different </a:t>
            </a:r>
            <a:r>
              <a:rPr lang="en-GB" sz="2600" dirty="0">
                <a:solidFill>
                  <a:srgbClr val="002060"/>
                </a:solidFill>
              </a:rPr>
              <a:t>times, different friendships.</a:t>
            </a:r>
          </a:p>
          <a:p>
            <a:pPr lvl="1"/>
            <a:r>
              <a:rPr lang="en-GB" sz="2600" dirty="0">
                <a:solidFill>
                  <a:srgbClr val="7030A0"/>
                </a:solidFill>
              </a:rPr>
              <a:t>Unit 2: Cycle of Life </a:t>
            </a:r>
            <a:r>
              <a:rPr lang="en-GB" sz="2600" dirty="0">
                <a:solidFill>
                  <a:srgbClr val="002060"/>
                </a:solidFill>
              </a:rPr>
              <a:t>– sexual reproduction, </a:t>
            </a:r>
            <a:r>
              <a:rPr lang="en-GB" sz="2600" dirty="0" smtClean="0">
                <a:solidFill>
                  <a:srgbClr val="002060"/>
                </a:solidFill>
              </a:rPr>
              <a:t>birth, change </a:t>
            </a:r>
            <a:r>
              <a:rPr lang="en-GB" sz="2600" dirty="0">
                <a:solidFill>
                  <a:srgbClr val="002060"/>
                </a:solidFill>
              </a:rPr>
              <a:t>and how we care for ourselves</a:t>
            </a:r>
            <a:r>
              <a:rPr lang="en-GB" sz="2600" dirty="0" smtClean="0">
                <a:solidFill>
                  <a:srgbClr val="002060"/>
                </a:solidFill>
              </a:rPr>
              <a:t>.</a:t>
            </a:r>
          </a:p>
          <a:p>
            <a:pPr lvl="1"/>
            <a:endParaRPr lang="en-GB" sz="2600" dirty="0">
              <a:solidFill>
                <a:srgbClr val="002060"/>
              </a:solidFill>
            </a:endParaRPr>
          </a:p>
          <a:p>
            <a:pPr lvl="1"/>
            <a:r>
              <a:rPr lang="en-GB" sz="2600" dirty="0" smtClean="0">
                <a:solidFill>
                  <a:srgbClr val="002060"/>
                </a:solidFill>
              </a:rPr>
              <a:t>Integral to the teaching of RSE, are the important messages that happy, healthy relationships help to ensure protection of physical and emotional states, and that the right to decide </a:t>
            </a:r>
            <a:r>
              <a:rPr lang="en-GB" sz="2600" dirty="0" smtClean="0">
                <a:solidFill>
                  <a:srgbClr val="002060"/>
                </a:solidFill>
              </a:rPr>
              <a:t>always lies with individuals.  </a:t>
            </a:r>
            <a:endParaRPr lang="en-GB" sz="2600" dirty="0">
              <a:solidFill>
                <a:srgbClr val="002060"/>
              </a:solidFill>
            </a:endParaRPr>
          </a:p>
          <a:p>
            <a:endParaRPr lang="en-GB" sz="2400" dirty="0">
              <a:solidFill>
                <a:srgbClr val="002060"/>
              </a:solidFill>
            </a:endParaRPr>
          </a:p>
          <a:p>
            <a:endParaRPr lang="en-GB" sz="24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361849278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3713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0" y="956166"/>
            <a:ext cx="9934221" cy="8771632"/>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Your rights as a parent or carer:</a:t>
            </a:r>
          </a:p>
          <a:p>
            <a:pPr lvl="1"/>
            <a:endParaRPr lang="en-GB" sz="2800" dirty="0">
              <a:solidFill>
                <a:srgbClr val="002060"/>
              </a:solidFill>
            </a:endParaRPr>
          </a:p>
          <a:p>
            <a:pPr lvl="1"/>
            <a:r>
              <a:rPr lang="en-GB" sz="2800" dirty="0" smtClean="0">
                <a:solidFill>
                  <a:srgbClr val="002060"/>
                </a:solidFill>
              </a:rPr>
              <a:t>Parents and carers have the right to request that their child be withdrawn from some or all of the sex education aspect of Relationships, Health and Sex Education curriculum.</a:t>
            </a:r>
          </a:p>
          <a:p>
            <a:pPr lvl="1"/>
            <a:endParaRPr lang="en-GB" sz="2800" dirty="0">
              <a:solidFill>
                <a:srgbClr val="002060"/>
              </a:solidFill>
            </a:endParaRPr>
          </a:p>
          <a:p>
            <a:pPr lvl="1"/>
            <a:r>
              <a:rPr lang="en-GB" sz="2800" dirty="0" smtClean="0">
                <a:solidFill>
                  <a:srgbClr val="002060"/>
                </a:solidFill>
              </a:rPr>
              <a:t>Miss Worthington will </a:t>
            </a:r>
            <a:r>
              <a:rPr lang="en-GB" sz="2800" dirty="0" smtClean="0">
                <a:solidFill>
                  <a:srgbClr val="002060"/>
                </a:solidFill>
              </a:rPr>
              <a:t>first discuss the request with parents or carers, to clarify the reasoning behind it and to explain the benefits of receiving this education.</a:t>
            </a:r>
          </a:p>
          <a:p>
            <a:pPr lvl="1"/>
            <a:endParaRPr lang="en-GB" sz="2800" dirty="0">
              <a:solidFill>
                <a:srgbClr val="002060"/>
              </a:solidFill>
            </a:endParaRPr>
          </a:p>
          <a:p>
            <a:pPr lvl="1"/>
            <a:r>
              <a:rPr lang="en-GB" sz="2800" dirty="0" smtClean="0">
                <a:solidFill>
                  <a:srgbClr val="002060"/>
                </a:solidFill>
              </a:rPr>
              <a:t>Any parental request to withdraw a pupil will be granted.  </a:t>
            </a:r>
          </a:p>
          <a:p>
            <a:pPr lvl="1"/>
            <a:endParaRPr lang="en-GB" sz="2800" dirty="0">
              <a:solidFill>
                <a:srgbClr val="002060"/>
              </a:solidFill>
            </a:endParaRPr>
          </a:p>
          <a:p>
            <a:pPr lvl="1"/>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18334196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3713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545910" y="1102578"/>
            <a:ext cx="9144000" cy="8340745"/>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Equality </a:t>
            </a:r>
            <a:r>
              <a:rPr lang="en-GB" sz="2800" dirty="0">
                <a:solidFill>
                  <a:srgbClr val="002060"/>
                </a:solidFill>
              </a:rPr>
              <a:t>and accessibility</a:t>
            </a:r>
          </a:p>
          <a:p>
            <a:pPr lvl="1"/>
            <a:endParaRPr lang="en-GB" sz="2800" dirty="0">
              <a:solidFill>
                <a:srgbClr val="002060"/>
              </a:solidFill>
            </a:endParaRPr>
          </a:p>
          <a:p>
            <a:pPr lvl="1"/>
            <a:r>
              <a:rPr lang="en-GB" sz="2800" dirty="0" smtClean="0">
                <a:solidFill>
                  <a:srgbClr val="002060"/>
                </a:solidFill>
              </a:rPr>
              <a:t>The </a:t>
            </a:r>
            <a:r>
              <a:rPr lang="en-GB" sz="2800" dirty="0">
                <a:solidFill>
                  <a:srgbClr val="002060"/>
                </a:solidFill>
              </a:rPr>
              <a:t>school understands its responsibilities in relation to the Equality Act 2010, specifically that it must not unlawfully discriminate against any pupil because of their:</a:t>
            </a:r>
          </a:p>
          <a:p>
            <a:pPr lvl="1"/>
            <a:r>
              <a:rPr lang="en-GB" sz="2800" dirty="0">
                <a:solidFill>
                  <a:srgbClr val="002060"/>
                </a:solidFill>
              </a:rPr>
              <a:t>•	</a:t>
            </a:r>
            <a:r>
              <a:rPr lang="en-GB" sz="2800" dirty="0" smtClean="0">
                <a:solidFill>
                  <a:srgbClr val="002060"/>
                </a:solidFill>
              </a:rPr>
              <a:t>age</a:t>
            </a:r>
            <a:endParaRPr lang="en-GB" sz="2800" dirty="0">
              <a:solidFill>
                <a:srgbClr val="002060"/>
              </a:solidFill>
            </a:endParaRPr>
          </a:p>
          <a:p>
            <a:pPr lvl="1"/>
            <a:r>
              <a:rPr lang="en-GB" sz="2800" dirty="0">
                <a:solidFill>
                  <a:srgbClr val="002060"/>
                </a:solidFill>
              </a:rPr>
              <a:t>•	</a:t>
            </a:r>
            <a:r>
              <a:rPr lang="en-GB" sz="2800" dirty="0" smtClean="0">
                <a:solidFill>
                  <a:srgbClr val="002060"/>
                </a:solidFill>
              </a:rPr>
              <a:t>sex </a:t>
            </a:r>
            <a:r>
              <a:rPr lang="en-GB" sz="2800" dirty="0">
                <a:solidFill>
                  <a:srgbClr val="002060"/>
                </a:solidFill>
              </a:rPr>
              <a:t>or sexual orientation </a:t>
            </a:r>
          </a:p>
          <a:p>
            <a:pPr lvl="1"/>
            <a:r>
              <a:rPr lang="en-GB" sz="2800" dirty="0">
                <a:solidFill>
                  <a:srgbClr val="002060"/>
                </a:solidFill>
              </a:rPr>
              <a:t>•	</a:t>
            </a:r>
            <a:r>
              <a:rPr lang="en-GB" sz="2800" dirty="0" smtClean="0">
                <a:solidFill>
                  <a:srgbClr val="002060"/>
                </a:solidFill>
              </a:rPr>
              <a:t>race</a:t>
            </a:r>
            <a:endParaRPr lang="en-GB" sz="2800" dirty="0">
              <a:solidFill>
                <a:srgbClr val="002060"/>
              </a:solidFill>
            </a:endParaRPr>
          </a:p>
          <a:p>
            <a:pPr lvl="1"/>
            <a:r>
              <a:rPr lang="en-GB" sz="2800" dirty="0">
                <a:solidFill>
                  <a:srgbClr val="002060"/>
                </a:solidFill>
              </a:rPr>
              <a:t>•	</a:t>
            </a:r>
            <a:r>
              <a:rPr lang="en-GB" sz="2800" dirty="0" smtClean="0">
                <a:solidFill>
                  <a:srgbClr val="002060"/>
                </a:solidFill>
              </a:rPr>
              <a:t>disability</a:t>
            </a:r>
            <a:endParaRPr lang="en-GB" sz="2800" dirty="0">
              <a:solidFill>
                <a:srgbClr val="002060"/>
              </a:solidFill>
            </a:endParaRPr>
          </a:p>
          <a:p>
            <a:pPr lvl="1"/>
            <a:r>
              <a:rPr lang="en-GB" sz="2800" dirty="0">
                <a:solidFill>
                  <a:srgbClr val="002060"/>
                </a:solidFill>
              </a:rPr>
              <a:t>•	</a:t>
            </a:r>
            <a:r>
              <a:rPr lang="en-GB" sz="2800" dirty="0" smtClean="0">
                <a:solidFill>
                  <a:srgbClr val="002060"/>
                </a:solidFill>
              </a:rPr>
              <a:t>religion </a:t>
            </a:r>
            <a:r>
              <a:rPr lang="en-GB" sz="2800" dirty="0">
                <a:solidFill>
                  <a:srgbClr val="002060"/>
                </a:solidFill>
              </a:rPr>
              <a:t>or belief </a:t>
            </a:r>
          </a:p>
          <a:p>
            <a:pPr lvl="1"/>
            <a:endParaRPr lang="en-GB" sz="2800" dirty="0">
              <a:solidFill>
                <a:srgbClr val="002060"/>
              </a:solidFill>
            </a:endParaRPr>
          </a:p>
          <a:p>
            <a:pPr lvl="1"/>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160254189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3713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158043" y="1102578"/>
            <a:ext cx="9663287" cy="7048083"/>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At Powick CE Primary School we appreciate the open, supportive relationships we have with our families.</a:t>
            </a:r>
          </a:p>
          <a:p>
            <a:pPr lvl="1"/>
            <a:endParaRPr lang="en-GB" sz="2800" dirty="0">
              <a:solidFill>
                <a:srgbClr val="002060"/>
              </a:solidFill>
            </a:endParaRPr>
          </a:p>
          <a:p>
            <a:pPr lvl="1"/>
            <a:r>
              <a:rPr lang="en-GB" sz="2800" dirty="0" smtClean="0">
                <a:solidFill>
                  <a:srgbClr val="002060"/>
                </a:solidFill>
              </a:rPr>
              <a:t>Your views are welcome and will be genuinely reflected upon for the best interests of our pupils.   </a:t>
            </a:r>
          </a:p>
          <a:p>
            <a:pPr lvl="1"/>
            <a:endParaRPr lang="en-GB" sz="2800" dirty="0">
              <a:solidFill>
                <a:srgbClr val="002060"/>
              </a:solidFill>
            </a:endParaRPr>
          </a:p>
          <a:p>
            <a:pPr lvl="1"/>
            <a:r>
              <a:rPr lang="en-GB" sz="2800" dirty="0" smtClean="0">
                <a:solidFill>
                  <a:srgbClr val="002060"/>
                </a:solidFill>
              </a:rPr>
              <a:t>Your views do not amount to a veto over curriculum content (Department for Education 2019) as this would not be in the best interests of the education we are providing for your children.    </a:t>
            </a:r>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76682954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9955" y="371391"/>
            <a:ext cx="5588000" cy="584775"/>
          </a:xfrm>
          <a:prstGeom prst="rect">
            <a:avLst/>
          </a:prstGeom>
          <a:noFill/>
        </p:spPr>
        <p:txBody>
          <a:bodyPr wrap="square" rtlCol="0">
            <a:spAutoFit/>
          </a:bodyPr>
          <a:lstStyle/>
          <a:p>
            <a:r>
              <a:rPr lang="en-GB" sz="3200" dirty="0" smtClean="0">
                <a:solidFill>
                  <a:srgbClr val="0EA220"/>
                </a:solidFill>
              </a:rPr>
              <a:t>School and home partnership</a:t>
            </a:r>
          </a:p>
        </p:txBody>
      </p:sp>
      <p:sp>
        <p:nvSpPr>
          <p:cNvPr id="3" name="TextBox 2"/>
          <p:cNvSpPr txBox="1"/>
          <p:nvPr/>
        </p:nvSpPr>
        <p:spPr>
          <a:xfrm>
            <a:off x="-158043" y="1102578"/>
            <a:ext cx="9663287" cy="7478970"/>
          </a:xfrm>
          <a:prstGeom prst="rect">
            <a:avLst/>
          </a:prstGeom>
          <a:noFill/>
        </p:spPr>
        <p:txBody>
          <a:bodyPr wrap="square" rtlCol="0">
            <a:spAutoFit/>
          </a:bodyPr>
          <a:lstStyle/>
          <a:p>
            <a:pPr lvl="1"/>
            <a:endParaRPr lang="en-GB" sz="2800" dirty="0" smtClean="0">
              <a:solidFill>
                <a:srgbClr val="002060"/>
              </a:solidFill>
            </a:endParaRPr>
          </a:p>
          <a:p>
            <a:pPr lvl="1"/>
            <a:r>
              <a:rPr lang="en-GB" sz="2800" dirty="0" smtClean="0">
                <a:solidFill>
                  <a:srgbClr val="002060"/>
                </a:solidFill>
              </a:rPr>
              <a:t>Our </a:t>
            </a:r>
            <a:r>
              <a:rPr lang="en-GB" sz="2800" dirty="0" smtClean="0">
                <a:solidFill>
                  <a:srgbClr val="002060"/>
                </a:solidFill>
              </a:rPr>
              <a:t>Relationships </a:t>
            </a:r>
            <a:r>
              <a:rPr lang="en-GB" sz="2800" dirty="0" smtClean="0">
                <a:solidFill>
                  <a:srgbClr val="002060"/>
                </a:solidFill>
              </a:rPr>
              <a:t>and Health Education policy is published in full on our website.</a:t>
            </a:r>
          </a:p>
          <a:p>
            <a:pPr lvl="1"/>
            <a:endParaRPr lang="en-GB" sz="2800" dirty="0">
              <a:solidFill>
                <a:srgbClr val="002060"/>
              </a:solidFill>
            </a:endParaRPr>
          </a:p>
          <a:p>
            <a:pPr lvl="1"/>
            <a:r>
              <a:rPr lang="en-GB" sz="2800" dirty="0" smtClean="0">
                <a:solidFill>
                  <a:srgbClr val="002060"/>
                </a:solidFill>
              </a:rPr>
              <a:t>Thank you for </a:t>
            </a:r>
            <a:r>
              <a:rPr lang="en-GB" sz="2800" dirty="0" smtClean="0">
                <a:solidFill>
                  <a:srgbClr val="002060"/>
                </a:solidFill>
              </a:rPr>
              <a:t>gaining </a:t>
            </a:r>
            <a:r>
              <a:rPr lang="en-GB" sz="2800" dirty="0" smtClean="0">
                <a:solidFill>
                  <a:srgbClr val="002060"/>
                </a:solidFill>
              </a:rPr>
              <a:t>an overview of our school </a:t>
            </a:r>
            <a:r>
              <a:rPr lang="en-GB" sz="2800" dirty="0">
                <a:solidFill>
                  <a:srgbClr val="002060"/>
                </a:solidFill>
              </a:rPr>
              <a:t>Relationships and Health Education </a:t>
            </a:r>
            <a:r>
              <a:rPr lang="en-GB" sz="2800" dirty="0" smtClean="0">
                <a:solidFill>
                  <a:srgbClr val="002060"/>
                </a:solidFill>
              </a:rPr>
              <a:t>policy.</a:t>
            </a:r>
          </a:p>
          <a:p>
            <a:pPr lvl="1"/>
            <a:endParaRPr lang="en-GB" sz="2800" dirty="0">
              <a:solidFill>
                <a:srgbClr val="002060"/>
              </a:solidFill>
            </a:endParaRPr>
          </a:p>
          <a:p>
            <a:pPr lvl="1"/>
            <a:r>
              <a:rPr lang="en-GB" sz="2800" dirty="0" smtClean="0">
                <a:solidFill>
                  <a:srgbClr val="002060"/>
                </a:solidFill>
              </a:rPr>
              <a:t>A Department of Education handout is available </a:t>
            </a:r>
            <a:r>
              <a:rPr lang="en-GB" sz="2800" dirty="0" smtClean="0">
                <a:solidFill>
                  <a:srgbClr val="002060"/>
                </a:solidFill>
              </a:rPr>
              <a:t>from school.  </a:t>
            </a:r>
            <a:endParaRPr lang="en-GB" sz="2800" dirty="0" smtClean="0">
              <a:solidFill>
                <a:srgbClr val="002060"/>
              </a:solidFill>
            </a:endParaRPr>
          </a:p>
          <a:p>
            <a:pPr lvl="1"/>
            <a:endParaRPr lang="en-GB" sz="2800" dirty="0">
              <a:solidFill>
                <a:srgbClr val="002060"/>
              </a:solidFill>
            </a:endParaRPr>
          </a:p>
          <a:p>
            <a:pPr lvl="1"/>
            <a:endParaRPr lang="en-GB" sz="2800" dirty="0" smtClean="0">
              <a:solidFill>
                <a:srgbClr val="002060"/>
              </a:solidFill>
            </a:endParaRPr>
          </a:p>
          <a:p>
            <a:endParaRPr lang="en-GB" sz="2800" dirty="0">
              <a:solidFill>
                <a:srgbClr val="002060"/>
              </a:solidFill>
            </a:endParaRPr>
          </a:p>
          <a:p>
            <a:endParaRPr lang="en-GB" sz="2800" dirty="0" smtClean="0">
              <a:solidFill>
                <a:srgbClr val="002060"/>
              </a:solidFill>
            </a:endParaRPr>
          </a:p>
          <a:p>
            <a:endParaRPr lang="en-GB" sz="2800" dirty="0">
              <a:solidFill>
                <a:srgbClr val="002060"/>
              </a:solidFill>
            </a:endParaRPr>
          </a:p>
          <a:p>
            <a:endParaRPr lang="en-GB" sz="3200" dirty="0" smtClean="0">
              <a:solidFill>
                <a:srgbClr val="002060"/>
              </a:solidFill>
            </a:endParaRPr>
          </a:p>
          <a:p>
            <a:endParaRPr lang="en-GB" sz="1400" dirty="0">
              <a:solidFill>
                <a:srgbClr val="002060"/>
              </a:solidFill>
            </a:endParaRPr>
          </a:p>
          <a:p>
            <a:endParaRPr lang="en-GB" sz="1400" dirty="0" smtClean="0">
              <a:solidFill>
                <a:srgbClr val="002060"/>
              </a:solidFill>
            </a:endParaRPr>
          </a:p>
          <a:p>
            <a:endParaRPr lang="en-GB" sz="2800" dirty="0">
              <a:solidFill>
                <a:srgbClr val="002060"/>
              </a:solidFill>
            </a:endParaRPr>
          </a:p>
        </p:txBody>
      </p:sp>
    </p:spTree>
    <p:extLst>
      <p:ext uri="{BB962C8B-B14F-4D97-AF65-F5344CB8AC3E}">
        <p14:creationId xmlns:p14="http://schemas.microsoft.com/office/powerpoint/2010/main" val="382729388"/>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219</TotalTime>
  <Words>1736</Words>
  <Application>Microsoft Office PowerPoint</Application>
  <PresentationFormat>Widescreen</PresentationFormat>
  <Paragraphs>296</Paragraphs>
  <Slides>30</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5" baseType="lpstr">
      <vt:lpstr>Arial</vt:lpstr>
      <vt:lpstr>Trebuchet MS</vt:lpstr>
      <vt:lpstr>Wingdings 3</vt:lpstr>
      <vt:lpstr>Facet</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 Cluley</dc:creator>
  <cp:lastModifiedBy>Jane Cluley</cp:lastModifiedBy>
  <cp:revision>38</cp:revision>
  <dcterms:created xsi:type="dcterms:W3CDTF">2020-01-25T10:28:16Z</dcterms:created>
  <dcterms:modified xsi:type="dcterms:W3CDTF">2024-09-09T14:36:31Z</dcterms:modified>
</cp:coreProperties>
</file>